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1" r:id="rId1"/>
  </p:sldMasterIdLst>
  <p:notesMasterIdLst>
    <p:notesMasterId r:id="rId16"/>
  </p:notesMasterIdLst>
  <p:sldIdLst>
    <p:sldId id="359" r:id="rId2"/>
    <p:sldId id="419" r:id="rId3"/>
    <p:sldId id="421" r:id="rId4"/>
    <p:sldId id="312" r:id="rId5"/>
    <p:sldId id="420" r:id="rId6"/>
    <p:sldId id="418" r:id="rId7"/>
    <p:sldId id="363" r:id="rId8"/>
    <p:sldId id="326" r:id="rId9"/>
    <p:sldId id="377" r:id="rId10"/>
    <p:sldId id="378" r:id="rId11"/>
    <p:sldId id="333" r:id="rId12"/>
    <p:sldId id="273" r:id="rId13"/>
    <p:sldId id="379" r:id="rId14"/>
    <p:sldId id="417" r:id="rId15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FEAF"/>
    <a:srgbClr val="3F8345"/>
    <a:srgbClr val="F4FCA6"/>
    <a:srgbClr val="ECF7AB"/>
    <a:srgbClr val="DFB6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03" autoAdjust="0"/>
    <p:restoredTop sz="95332" autoAdjust="0"/>
  </p:normalViewPr>
  <p:slideViewPr>
    <p:cSldViewPr>
      <p:cViewPr>
        <p:scale>
          <a:sx n="110" d="100"/>
          <a:sy n="110" d="100"/>
        </p:scale>
        <p:origin x="-18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DE7B859-322F-4817-9715-07103F1610FA}" type="datetimeFigureOut">
              <a:rPr lang="ru-RU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2D5ED3F-7A45-45BF-AFD0-538ABC1A6C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083914-EC95-4882-B319-06281EB8E5F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DB2AF-B0BD-4B6E-97DC-1613662FD14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0FE289-6135-4E1D-AEC5-23D3397C0B3C}" type="datetimeFigureOut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724356-7B53-4227-8C16-10D01D7664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C456B0-9C76-49D0-9C20-AA67466EBA3E}" type="datetimeFigureOut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CB6C01-2379-46D8-9A96-9647BC9417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058763-E76C-42A3-9470-BB49223AA781}" type="datetimeFigureOut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16D9E4-E7C9-4758-BB9E-8B6F90E114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ACA2-D39A-406E-B0B3-2FF978717B17}" type="datetimeFigureOut">
              <a:rPr lang="ru-RU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FAA95-20F1-4B7C-82E0-372C422614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DE6949-39AA-4423-B9F6-78892BBD917C}" type="datetimeFigureOut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D7D85E-0FC3-45A8-B1B8-FBF052114C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A6BC17-31B7-471F-9A1A-67FCDE5502DA}" type="datetimeFigureOut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2E0E38-2696-4277-8700-BADDA2879A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FC3954-18C9-4ECA-BEF1-72E5D0D3C009}" type="datetimeFigureOut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C1BD36-C733-44FC-8D9F-43D99AA1AE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B845C0-84BA-439A-A4A5-27CF0F448808}" type="datetimeFigureOut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0A213B-58BD-4C5B-96F0-7AFC29678A8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66D590-D942-48DC-B4ED-0E86F67FC705}" type="datetimeFigureOut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658BD1-3093-430C-84F1-75942EABCA8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BF80DA-8569-42DC-89C0-BF99F6A0A579}" type="datetimeFigureOut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3DF55D-0FB7-4579-BA8C-AA9C737EB6D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1C348F-3152-449B-AF3A-4DB42BFC0B57}" type="datetimeFigureOut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686033-8D28-4CB7-8690-5F3FAE22F2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56DB85-8283-46AC-8AAC-9815A07E7DD8}" type="datetimeFigureOut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7B325C-EC84-48F8-9F5B-970588BA0D2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31E8810A-B862-4705-9253-B7DC3D2C5D5A}" type="datetimeFigureOut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10189DF-2F55-48B3-9375-1BB035D63C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4413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7188" y="7143750"/>
            <a:ext cx="8501062" cy="4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123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</a:rPr>
              <a:t>АДМИНИСТРАЦИЯ ВОЛОЧАЕВСКОГО </a:t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</a:rPr>
              <a:t>СЕЛЬСКОГО ПОСЕЛЕНИЯ</a:t>
            </a:r>
          </a:p>
        </p:txBody>
      </p:sp>
      <p:sp>
        <p:nvSpPr>
          <p:cNvPr id="2" name="Прямоугольник 15"/>
          <p:cNvSpPr>
            <a:spLocks noChangeArrowheads="1"/>
          </p:cNvSpPr>
          <p:nvPr/>
        </p:nvSpPr>
        <p:spPr bwMode="auto">
          <a:xfrm>
            <a:off x="971600" y="1772816"/>
            <a:ext cx="784887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Бюджет для граждан</a:t>
            </a:r>
          </a:p>
          <a:p>
            <a:pPr algn="ctr"/>
            <a:endParaRPr lang="ru-RU" sz="2800" b="1" dirty="0">
              <a:solidFill>
                <a:srgbClr val="DDD9C3"/>
              </a:solidFill>
              <a:latin typeface="Calibri" pitchFamily="34" charset="0"/>
            </a:endParaRPr>
          </a:p>
          <a:p>
            <a:pPr algn="ctr"/>
            <a:r>
              <a:rPr lang="ru-RU" sz="2800" b="1" dirty="0">
                <a:solidFill>
                  <a:srgbClr val="DDD9C3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Проект бюджета </a:t>
            </a:r>
          </a:p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Волочаевского</a:t>
            </a:r>
            <a:r>
              <a:rPr lang="ru-RU" sz="3200" b="1" dirty="0">
                <a:solidFill>
                  <a:srgbClr val="002060"/>
                </a:solidFill>
              </a:rPr>
              <a:t> сельского поселения Орловского района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на </a:t>
            </a:r>
            <a:r>
              <a:rPr lang="ru-RU" sz="3200" b="1" dirty="0" smtClean="0">
                <a:solidFill>
                  <a:srgbClr val="002060"/>
                </a:solidFill>
              </a:rPr>
              <a:t>2025 </a:t>
            </a:r>
            <a:r>
              <a:rPr lang="ru-RU" sz="3200" b="1" dirty="0">
                <a:solidFill>
                  <a:srgbClr val="002060"/>
                </a:solidFill>
              </a:rPr>
              <a:t>год и на плановый период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2026 </a:t>
            </a:r>
            <a:r>
              <a:rPr lang="ru-RU" sz="3200" b="1" dirty="0">
                <a:solidFill>
                  <a:srgbClr val="002060"/>
                </a:solidFill>
              </a:rPr>
              <a:t>и </a:t>
            </a:r>
            <a:r>
              <a:rPr lang="ru-RU" sz="3200" b="1" dirty="0" smtClean="0">
                <a:solidFill>
                  <a:srgbClr val="002060"/>
                </a:solidFill>
              </a:rPr>
              <a:t>2027 </a:t>
            </a:r>
            <a:r>
              <a:rPr lang="ru-RU" sz="3200" b="1" dirty="0">
                <a:solidFill>
                  <a:srgbClr val="002060"/>
                </a:solidFill>
              </a:rPr>
              <a:t>годов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7375E"/>
                </a:solidFill>
                <a:latin typeface="Times New Roman" pitchFamily="18" charset="0"/>
              </a:rPr>
              <a:t>Структура налоговых и неналоговых доходов проекта бюджета</a:t>
            </a:r>
            <a:br>
              <a:rPr lang="ru-RU" sz="2000" dirty="0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rgbClr val="17375E"/>
                </a:solidFill>
                <a:latin typeface="Times New Roman" pitchFamily="18" charset="0"/>
              </a:rPr>
              <a:t>Волочаевского сельского поселения Орловского района в </a:t>
            </a:r>
            <a:r>
              <a:rPr lang="ru-RU" sz="2000" dirty="0" smtClean="0">
                <a:solidFill>
                  <a:srgbClr val="17375E"/>
                </a:solidFill>
                <a:latin typeface="Times New Roman" pitchFamily="18" charset="0"/>
              </a:rPr>
              <a:t>2025 </a:t>
            </a:r>
            <a:r>
              <a:rPr lang="ru-RU" sz="2000" dirty="0" smtClean="0">
                <a:solidFill>
                  <a:srgbClr val="17375E"/>
                </a:solidFill>
                <a:latin typeface="Times New Roman" pitchFamily="18" charset="0"/>
              </a:rPr>
              <a:t>году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600" dirty="0" smtClean="0"/>
              <a:t>							</a:t>
            </a:r>
            <a:r>
              <a:rPr lang="ru-RU" sz="14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2476500"/>
          <a:ext cx="7205663" cy="2647950"/>
        </p:xfrm>
        <a:graphic>
          <a:graphicData uri="http://schemas.openxmlformats.org/presentationml/2006/ole">
            <p:oleObj spid="_x0000_s2050" name="Worksheet" r:id="rId4" imgW="4743378" imgH="174303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>
            <a:lum bright="24000" contrast="-46000"/>
          </a:blip>
          <a:srcRect/>
          <a:stretch>
            <a:fillRect/>
          </a:stretch>
        </p:blipFill>
        <p:spPr bwMode="auto">
          <a:xfrm>
            <a:off x="971600" y="357188"/>
            <a:ext cx="788665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2010" name="Group 42"/>
          <p:cNvGraphicFramePr>
            <a:graphicFrameLocks noGrp="1"/>
          </p:cNvGraphicFramePr>
          <p:nvPr>
            <p:ph/>
          </p:nvPr>
        </p:nvGraphicFramePr>
        <p:xfrm>
          <a:off x="1043607" y="1412875"/>
          <a:ext cx="7920881" cy="4826011"/>
        </p:xfrm>
        <a:graphic>
          <a:graphicData uri="http://schemas.openxmlformats.org/drawingml/2006/table">
            <a:tbl>
              <a:tblPr/>
              <a:tblGrid>
                <a:gridCol w="1963405"/>
                <a:gridCol w="1692936"/>
                <a:gridCol w="1488296"/>
                <a:gridCol w="1422467"/>
                <a:gridCol w="1353777"/>
              </a:tblGrid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2024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 (первоначально утвержденный)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2025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2026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2027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0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7310,7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5907,0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5234,6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300,2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Дотации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6857,0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5531,4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4742,9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Целевые трансферты из других бюджетов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453,7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375,6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491,7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300,2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3" name="Rectangle 2"/>
          <p:cNvSpPr>
            <a:spLocks noGrp="1"/>
          </p:cNvSpPr>
          <p:nvPr>
            <p:ph type="title" idx="4294967295"/>
          </p:nvPr>
        </p:nvSpPr>
        <p:spPr>
          <a:xfrm>
            <a:off x="1042988" y="274638"/>
            <a:ext cx="8101012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Безвозмездные поступления из областного бюджета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                                                                                                           тыс.рублей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43608" y="188913"/>
            <a:ext cx="7643192" cy="10080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Доля муниципальных программ в общем объеме расходов, запланированных на реализацию муниципальных программ Волочаевского сельского поселения в </a:t>
            </a:r>
            <a:r>
              <a:rPr lang="ru-RU" sz="2000" dirty="0" smtClean="0">
                <a:solidFill>
                  <a:schemeClr val="tx1"/>
                </a:solidFill>
              </a:rPr>
              <a:t>2025 </a:t>
            </a:r>
            <a:r>
              <a:rPr lang="ru-RU" sz="2000" dirty="0" smtClean="0">
                <a:solidFill>
                  <a:schemeClr val="tx1"/>
                </a:solidFill>
              </a:rPr>
              <a:t>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4857760"/>
            <a:ext cx="2428892" cy="15001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Социальная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 поддержка граждан             </a:t>
            </a:r>
            <a:r>
              <a:rPr lang="ru-RU" dirty="0" smtClean="0">
                <a:solidFill>
                  <a:srgbClr val="FFFFFF"/>
                </a:solidFill>
              </a:rPr>
              <a:t>1,9%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268760"/>
            <a:ext cx="2808312" cy="1302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</a:rPr>
              <a:t>Эффективное управление муниципальными финансами    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</a:rPr>
              <a:t>60,0%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4929188"/>
            <a:ext cx="2952327" cy="14509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Обеспечение качественными жилищно-коммунальными услугами населения  </a:t>
            </a:r>
            <a:r>
              <a:rPr lang="ru-RU" dirty="0" smtClean="0">
                <a:solidFill>
                  <a:srgbClr val="FFFFFF"/>
                </a:solidFill>
              </a:rPr>
              <a:t>17,1%</a:t>
            </a:r>
            <a:endParaRPr lang="ru-RU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95936" y="4929198"/>
            <a:ext cx="2076262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Развитие физической культуры и спорта     </a:t>
            </a:r>
            <a:r>
              <a:rPr lang="ru-RU" dirty="0" smtClean="0">
                <a:solidFill>
                  <a:srgbClr val="FFFFFF"/>
                </a:solidFill>
              </a:rPr>
              <a:t>0%</a:t>
            </a:r>
            <a:endParaRPr lang="ru-RU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95936" y="1268413"/>
            <a:ext cx="1933377" cy="12964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Развитие культуры и туризма </a:t>
            </a:r>
            <a:r>
              <a:rPr lang="ru-RU" dirty="0" smtClean="0">
                <a:solidFill>
                  <a:srgbClr val="FFFFFF"/>
                </a:solidFill>
              </a:rPr>
              <a:t>18,2 </a:t>
            </a:r>
            <a:r>
              <a:rPr lang="ru-RU" dirty="0" smtClean="0">
                <a:solidFill>
                  <a:srgbClr val="FFFFFF"/>
                </a:solidFill>
              </a:rPr>
              <a:t>%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00750" y="1285875"/>
            <a:ext cx="2643188" cy="1143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Охрана окружающей среды и рациональное природопользование      </a:t>
            </a:r>
            <a:r>
              <a:rPr lang="ru-RU" dirty="0" smtClean="0">
                <a:solidFill>
                  <a:srgbClr val="FFFFFF"/>
                </a:solidFill>
              </a:rPr>
              <a:t>1,0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72188" y="3643313"/>
            <a:ext cx="2643187" cy="10715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Защита населения и территорий от чрезвычайных ситуаций  </a:t>
            </a:r>
            <a:r>
              <a:rPr lang="ru-RU" dirty="0" smtClean="0">
                <a:solidFill>
                  <a:srgbClr val="FFFFFF"/>
                </a:solidFill>
              </a:rPr>
              <a:t>0,3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 rot="10800000" flipV="1">
            <a:off x="1043607" y="4071938"/>
            <a:ext cx="2736301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Муниципальная политика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0,2%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10800000" flipV="1">
            <a:off x="1043608" y="2717800"/>
            <a:ext cx="2808312" cy="12144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Энергоэффективность и развитие энергетики</a:t>
            </a:r>
          </a:p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0%</a:t>
            </a:r>
            <a:endParaRPr lang="ru-RU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00000" flipV="1">
            <a:off x="3995935" y="2780928"/>
            <a:ext cx="2004813" cy="2005385"/>
          </a:xfrm>
          <a:prstGeom prst="roundRect">
            <a:avLst/>
          </a:prstGeom>
          <a:solidFill>
            <a:srgbClr val="ECF7A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Обеспечение общественного порядка и профилактика правонарушений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0,1%</a:t>
            </a:r>
            <a:endParaRPr lang="ru-RU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 flipV="1">
            <a:off x="6072188" y="2643188"/>
            <a:ext cx="2643187" cy="8572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Развитие транспортной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системы </a:t>
            </a:r>
            <a:r>
              <a:rPr lang="ru-RU" dirty="0" smtClean="0">
                <a:solidFill>
                  <a:srgbClr val="FFFFFF"/>
                </a:solidFill>
              </a:rPr>
              <a:t>1,2%</a:t>
            </a:r>
            <a:endParaRPr lang="ru-RU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Расходы бюджета Волочаевского сельского поселения Орловского района, формируемые в рамках муниципальных программ Волочаевскогосельского поселения и не программные расходы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95288" y="5300663"/>
            <a:ext cx="504825" cy="431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95288" y="6165850"/>
            <a:ext cx="431800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1403350" y="1412875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202</a:t>
            </a:r>
            <a:r>
              <a:rPr lang="ru-RU" b="1" dirty="0" smtClean="0">
                <a:latin typeface="Calibri" pitchFamily="34" charset="0"/>
              </a:rPr>
              <a:t>5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4500563" y="1412875"/>
            <a:ext cx="719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202</a:t>
            </a:r>
            <a:r>
              <a:rPr lang="ru-RU" b="1" dirty="0" smtClean="0">
                <a:latin typeface="Calibri" pitchFamily="34" charset="0"/>
              </a:rPr>
              <a:t>6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4343" name="TextBox 13"/>
          <p:cNvSpPr txBox="1">
            <a:spLocks noChangeArrowheads="1"/>
          </p:cNvSpPr>
          <p:nvPr/>
        </p:nvSpPr>
        <p:spPr bwMode="auto">
          <a:xfrm>
            <a:off x="7308850" y="1412875"/>
            <a:ext cx="71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202</a:t>
            </a:r>
            <a:r>
              <a:rPr lang="ru-RU" b="1" dirty="0" smtClean="0">
                <a:latin typeface="Calibri" pitchFamily="34" charset="0"/>
              </a:rPr>
              <a:t>7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1258888" y="6092825"/>
            <a:ext cx="77771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не программные расходы бюджета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Волочаевского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сельского поселения Орловского района</a:t>
            </a:r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1258888" y="5229225"/>
            <a:ext cx="77057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расходы бюджета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Волочаевского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сельского поселения Орловского района, формируемые в рамках муниципальных программ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Волочаевского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сельского поселения</a:t>
            </a: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6443663" y="2133600"/>
            <a:ext cx="2520950" cy="2305050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11501,0 </a:t>
            </a:r>
            <a:r>
              <a:rPr lang="ru-RU" sz="1600" dirty="0">
                <a:solidFill>
                  <a:srgbClr val="FFFFFF"/>
                </a:solidFill>
                <a:latin typeface="Calibri" pitchFamily="34" charset="0"/>
                <a:cs typeface="+mn-cs"/>
              </a:rPr>
              <a:t>тыс.руб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+mn-cs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Овал 6"/>
          <p:cNvSpPr>
            <a:spLocks noChangeArrowheads="1"/>
          </p:cNvSpPr>
          <p:nvPr/>
        </p:nvSpPr>
        <p:spPr bwMode="auto">
          <a:xfrm>
            <a:off x="755576" y="2060848"/>
            <a:ext cx="2520950" cy="2305050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17088,1тыс.руб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+mn-cs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Овал 6"/>
          <p:cNvSpPr/>
          <p:nvPr/>
        </p:nvSpPr>
        <p:spPr>
          <a:xfrm>
            <a:off x="1763713" y="3860800"/>
            <a:ext cx="1512887" cy="8651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295,6</a:t>
            </a:r>
            <a:endParaRPr lang="ru-RU" sz="1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тыс.руб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Овал 6"/>
          <p:cNvSpPr>
            <a:spLocks noChangeArrowheads="1"/>
          </p:cNvSpPr>
          <p:nvPr/>
        </p:nvSpPr>
        <p:spPr bwMode="auto">
          <a:xfrm>
            <a:off x="3563888" y="1989138"/>
            <a:ext cx="2520279" cy="2305050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16012,6 </a:t>
            </a:r>
            <a:r>
              <a:rPr lang="ru-RU" sz="1600" dirty="0">
                <a:solidFill>
                  <a:srgbClr val="FFFFFF"/>
                </a:solidFill>
                <a:latin typeface="Calibri" pitchFamily="34" charset="0"/>
                <a:cs typeface="+mn-cs"/>
              </a:rPr>
              <a:t>тыс.руб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+mn-cs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7900" y="3933825"/>
            <a:ext cx="1584325" cy="863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869,3</a:t>
            </a:r>
            <a:endParaRPr lang="ru-RU" sz="1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тыс.руб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24750" y="4005263"/>
            <a:ext cx="1439863" cy="79216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622,5</a:t>
            </a:r>
            <a:endParaRPr lang="ru-RU" sz="1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тыс.руб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500188" y="214313"/>
            <a:ext cx="624016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Контактная информация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115616" y="1000125"/>
            <a:ext cx="74568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Волочаевского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347527, Ростовская область,  Орловский район, п.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Волочаевский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Садовая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д4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помещ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4а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1619672" y="2357438"/>
            <a:ext cx="688139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Глава Администрации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Волочаевского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Гаршина Светлана Александровна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Тел.(факс) : (86375) 49-1-31</a:t>
            </a:r>
          </a:p>
          <a:p>
            <a:pPr algn="ctr"/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sp29305@donрас.ru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 (режим) работы: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понедельник – пятница – 8.00 – 16.00;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суббота и воскресенье – выходные дни;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перерыв – 12.00 – 13.00.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260648"/>
            <a:ext cx="805973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Этапы составления и утверждения </a:t>
            </a:r>
            <a:b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бюджета сельского поселения</a:t>
            </a:r>
            <a:r>
              <a:rPr kumimoji="0" lang="ru-RU" alt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33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alt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33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330033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6484" y="1242888"/>
            <a:ext cx="239812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Составление проекта бюджета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1314896"/>
            <a:ext cx="292895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Рассмотрение проекта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93780" y="1359520"/>
            <a:ext cx="2550220" cy="125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Утверждение проекта бюджета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316484" y="2755056"/>
            <a:ext cx="2383308" cy="377028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Работа по составлению проекта бюджета сельского поселения начинается за несколько месяцев до начала очередного финансового года. Администрация </a:t>
            </a:r>
            <a:r>
              <a:rPr lang="ru-RU" sz="1100" dirty="0" err="1" smtClean="0">
                <a:solidFill>
                  <a:schemeClr val="bg1"/>
                </a:solidFill>
              </a:rPr>
              <a:t>Волочаевского</a:t>
            </a:r>
            <a:r>
              <a:rPr lang="ru-RU" sz="1100" dirty="0" smtClean="0">
                <a:solidFill>
                  <a:schemeClr val="bg1"/>
                </a:solidFill>
              </a:rPr>
              <a:t> сельского </a:t>
            </a:r>
            <a:r>
              <a:rPr lang="ru-RU" sz="1100" dirty="0">
                <a:solidFill>
                  <a:schemeClr val="bg1"/>
                </a:solidFill>
              </a:rPr>
              <a:t>поселения утверждает перечень мероприятий по разработке проекта бюджета, определяет ответственных исполнителей и сроки исполнения. Непосредственное составление проекта бюджета осуществляет сектор экономики и финансов Администрации </a:t>
            </a:r>
            <a:r>
              <a:rPr lang="ru-RU" sz="1100" dirty="0" err="1" smtClean="0">
                <a:solidFill>
                  <a:schemeClr val="bg1"/>
                </a:solidFill>
              </a:rPr>
              <a:t>Волочаевского</a:t>
            </a:r>
            <a:r>
              <a:rPr lang="ru-RU" sz="1100" dirty="0" smtClean="0">
                <a:solidFill>
                  <a:schemeClr val="bg1"/>
                </a:solidFill>
              </a:rPr>
              <a:t>  </a:t>
            </a:r>
            <a:r>
              <a:rPr lang="ru-RU" sz="1100" dirty="0">
                <a:solidFill>
                  <a:schemeClr val="bg1"/>
                </a:solidFill>
              </a:rPr>
              <a:t>сельского поселения. 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131840" y="2755056"/>
            <a:ext cx="3240360" cy="377028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Сформированный проект бюджета сельского поселения </a:t>
            </a:r>
            <a:r>
              <a:rPr lang="ru-RU" sz="1100" dirty="0" smtClean="0">
                <a:solidFill>
                  <a:schemeClr val="bg1"/>
                </a:solidFill>
              </a:rPr>
              <a:t>Глава Администрации сельского </a:t>
            </a:r>
            <a:r>
              <a:rPr lang="ru-RU" sz="1100" dirty="0">
                <a:solidFill>
                  <a:schemeClr val="bg1"/>
                </a:solidFill>
              </a:rPr>
              <a:t>поселения вносит на рассмотрение Собрания депутатов сельского поселения не позднее 15 ноября текущего </a:t>
            </a:r>
            <a:r>
              <a:rPr lang="ru-RU" sz="1100" dirty="0" smtClean="0">
                <a:solidFill>
                  <a:schemeClr val="bg1"/>
                </a:solidFill>
              </a:rPr>
              <a:t>года. По </a:t>
            </a:r>
            <a:r>
              <a:rPr lang="ru-RU" sz="1100" dirty="0">
                <a:solidFill>
                  <a:schemeClr val="bg1"/>
                </a:solidFill>
              </a:rPr>
              <a:t>проекту бюджета поселения проводятся публичные слушания. Для этого проект бюджета размещается на официальном сайте сельского поселения в сети «Интернет». В слушаниях участвуют граждане, проживающие в сельском поселении  и обладающие активным избирательным правом, а также представители организаций, осуществляющих деятельность на территории сельского поселения. 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Собрание депутатов сельского поселения рассматривает проект решения о бюджете в одном чтении.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660232" y="2755056"/>
            <a:ext cx="2232247" cy="377028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Проект бюджета сельского поселения утверждается Собранием депутатов </a:t>
            </a:r>
            <a:r>
              <a:rPr lang="ru-RU" sz="1100" dirty="0" err="1" smtClean="0">
                <a:solidFill>
                  <a:schemeClr val="bg1"/>
                </a:solidFill>
              </a:rPr>
              <a:t>Волочаевского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сельского поселения в форме </a:t>
            </a:r>
            <a:r>
              <a:rPr lang="ru-RU" sz="1100" dirty="0" smtClean="0">
                <a:solidFill>
                  <a:schemeClr val="bg1"/>
                </a:solidFill>
              </a:rPr>
              <a:t>решения </a:t>
            </a:r>
            <a:r>
              <a:rPr lang="ru-RU" sz="1100" dirty="0">
                <a:solidFill>
                  <a:schemeClr val="bg1"/>
                </a:solidFill>
              </a:rPr>
              <a:t>о бюджете сельского поселения. </a:t>
            </a:r>
            <a:r>
              <a:rPr lang="ru-RU" sz="1100" dirty="0" smtClean="0">
                <a:solidFill>
                  <a:schemeClr val="bg1"/>
                </a:solidFill>
              </a:rPr>
              <a:t>Принятое </a:t>
            </a:r>
            <a:r>
              <a:rPr lang="ru-RU" sz="1100" dirty="0">
                <a:solidFill>
                  <a:schemeClr val="bg1"/>
                </a:solidFill>
              </a:rPr>
              <a:t>Собранием депутатов </a:t>
            </a:r>
            <a:r>
              <a:rPr lang="ru-RU" sz="1100" dirty="0" smtClean="0">
                <a:solidFill>
                  <a:schemeClr val="bg1"/>
                </a:solidFill>
              </a:rPr>
              <a:t>решение </a:t>
            </a:r>
            <a:r>
              <a:rPr lang="ru-RU" sz="1100" dirty="0">
                <a:solidFill>
                  <a:schemeClr val="bg1"/>
                </a:solidFill>
              </a:rPr>
              <a:t>о бюджете сельского поселения подлежит обнародованию путем </a:t>
            </a:r>
            <a:r>
              <a:rPr lang="ru-RU" sz="1100" dirty="0" smtClean="0">
                <a:solidFill>
                  <a:schemeClr val="bg1"/>
                </a:solidFill>
              </a:rPr>
              <a:t>размещения </a:t>
            </a:r>
            <a:r>
              <a:rPr lang="ru-RU" sz="1100" dirty="0">
                <a:solidFill>
                  <a:schemeClr val="bg1"/>
                </a:solidFill>
              </a:rPr>
              <a:t>на официальном сайте сельского поселения в сети «Интернет».</a:t>
            </a:r>
          </a:p>
        </p:txBody>
      </p:sp>
    </p:spTree>
    <p:extLst>
      <p:ext uri="{BB962C8B-B14F-4D97-AF65-F5344CB8AC3E}">
        <p14:creationId xmlns="" xmlns:p14="http://schemas.microsoft.com/office/powerpoint/2010/main" val="635351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429500" y="908050"/>
            <a:ext cx="1571625" cy="4949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/>
              <a:t>Послание Президента Российской Федерации Федеральному Собранию Российской Федерации, определяющее бюджетную политику (требования к бюджетной политике) в Российской Федерации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836613"/>
            <a:ext cx="2127250" cy="5164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Прогноз социально-экономического развития Волочаевского сельского поселения Орловского района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00338" y="836613"/>
            <a:ext cx="2300287" cy="5092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Основные направления бюджетной политики и основные направления налоговой политики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4938" y="836613"/>
            <a:ext cx="2000250" cy="50927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Муниципальные программы Волочаевского сельского поселения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5750" y="5572125"/>
            <a:ext cx="8858250" cy="1285875"/>
          </a:xfrm>
          <a:prstGeom prst="leftRightArrow">
            <a:avLst/>
          </a:prstGeom>
          <a:solidFill>
            <a:srgbClr val="A4FEA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Основы формирования проекта бюджета Волочаевского сельского поселения Орловского района на </a:t>
            </a:r>
            <a:r>
              <a:rPr lang="ru-RU" b="1" dirty="0" smtClean="0">
                <a:solidFill>
                  <a:schemeClr val="tx1"/>
                </a:solidFill>
              </a:rPr>
              <a:t>2025 </a:t>
            </a:r>
            <a:r>
              <a:rPr lang="ru-RU" b="1" dirty="0">
                <a:solidFill>
                  <a:schemeClr val="tx1"/>
                </a:solidFill>
              </a:rPr>
              <a:t>год и плановый период </a:t>
            </a:r>
            <a:r>
              <a:rPr lang="ru-RU" b="1" dirty="0" smtClean="0">
                <a:solidFill>
                  <a:schemeClr val="tx1"/>
                </a:solidFill>
              </a:rPr>
              <a:t>2026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2027 </a:t>
            </a:r>
            <a:r>
              <a:rPr lang="ru-RU" b="1" dirty="0">
                <a:solidFill>
                  <a:schemeClr val="tx1"/>
                </a:solidFill>
              </a:rPr>
              <a:t>годов</a:t>
            </a:r>
          </a:p>
        </p:txBody>
      </p:sp>
      <p:sp>
        <p:nvSpPr>
          <p:cNvPr id="6152" name="AutoShape 2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Картинки по запросу повышение эффектив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500313"/>
            <a:ext cx="1892300" cy="857250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</p:pic>
      <p:sp>
        <p:nvSpPr>
          <p:cNvPr id="717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17775" y="260350"/>
            <a:ext cx="6626225" cy="7921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Главной идеологией бюджетной политики Волочаевского сельского поселения является: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7172" name="Oval 5"/>
          <p:cNvSpPr>
            <a:spLocks noGrp="1" noChangeArrowheads="1"/>
          </p:cNvSpPr>
          <p:nvPr>
            <p:ph type="subTitle" idx="4294967295"/>
          </p:nvPr>
        </p:nvSpPr>
        <p:spPr>
          <a:xfrm flipH="1">
            <a:off x="9097963" y="5516563"/>
            <a:ext cx="46037" cy="7921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CC00"/>
            </a:solidFill>
            <a:rou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latin typeface="Arial" charset="0"/>
              </a:rPr>
              <a:t>.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2268538" y="1357313"/>
            <a:ext cx="6518275" cy="919162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Обеспечение устойчивости и сбалансированности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бюджета Волочаевского сельского поселения Орловского района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2268538" y="2348881"/>
            <a:ext cx="6589712" cy="10086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Выполнение принятых обязательств перед гражданами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286000" y="3429000"/>
            <a:ext cx="6572250" cy="150018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Решение социальных и экономических задач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Волочаевского сельского поселения Орловского района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2339975" y="5013325"/>
            <a:ext cx="6480175" cy="1558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Инвестиции в человеческий капитал</a:t>
            </a:r>
          </a:p>
        </p:txBody>
      </p:sp>
      <p:sp>
        <p:nvSpPr>
          <p:cNvPr id="7179" name="AutoShape 5" descr="Картинки по запросу открытость бюджетного проце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80" name="Picture 2" descr="Картинки по запросу обеспечение сбалансирован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43000"/>
            <a:ext cx="1820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4" descr="Картинки по запросу своевременное исполн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643313"/>
            <a:ext cx="1944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929188"/>
            <a:ext cx="190976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21481" y="476672"/>
            <a:ext cx="8229600" cy="1008112"/>
          </a:xfrm>
          <a:noFill/>
          <a:ln>
            <a:noFill/>
          </a:ln>
          <a:effectLst/>
          <a:scene3d>
            <a:camera prst="orthographicFront"/>
            <a:lightRig rig="balanced" dir="tr"/>
          </a:scene3d>
          <a:sp3d prstMaterial="matte">
            <a:bevelT w="1905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Основные направления бюджетной и налоговой политики на </a:t>
            </a:r>
            <a:r>
              <a:rPr lang="ru-RU" sz="240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2025 </a:t>
            </a:r>
            <a:r>
              <a:rPr lang="ru-RU" sz="2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– </a:t>
            </a:r>
            <a:r>
              <a:rPr lang="ru-RU" sz="240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2027 </a:t>
            </a:r>
            <a:r>
              <a:rPr lang="ru-RU" sz="2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годы</a:t>
            </a:r>
            <a:endParaRPr lang="ru-RU" sz="2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3971" name="Oval 5"/>
          <p:cNvSpPr>
            <a:spLocks noChangeArrowheads="1"/>
          </p:cNvSpPr>
          <p:nvPr/>
        </p:nvSpPr>
        <p:spPr bwMode="auto">
          <a:xfrm>
            <a:off x="285720" y="1772816"/>
            <a:ext cx="8358246" cy="14287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ts val="528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FFFFFF"/>
                  </a:outerShdw>
                </a:effectLst>
                <a:latin typeface="Arial"/>
              </a:rPr>
              <a:t>Обеспечение сбалансированности и устойчивости бюджетной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 rotWithShape="0">
                    <a:srgbClr val="FFFFFF"/>
                  </a:outerShdw>
                </a:effectLst>
                <a:latin typeface="Arial"/>
              </a:rPr>
              <a:t>системы</a:t>
            </a:r>
            <a:endParaRPr lang="ru-RU" dirty="0">
              <a:latin typeface="Arial"/>
            </a:endParaRPr>
          </a:p>
        </p:txBody>
      </p:sp>
      <p:sp>
        <p:nvSpPr>
          <p:cNvPr id="83972" name="Oval 5"/>
          <p:cNvSpPr>
            <a:spLocks noChangeArrowheads="1"/>
          </p:cNvSpPr>
          <p:nvPr/>
        </p:nvSpPr>
        <p:spPr bwMode="auto">
          <a:xfrm flipV="1">
            <a:off x="398105" y="3429000"/>
            <a:ext cx="8286808" cy="13573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just"/>
            <a:r>
              <a:rPr lang="ru-RU" dirty="0">
                <a:solidFill>
                  <a:srgbClr val="3F8345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dirty="0" smtClean="0">
                <a:solidFill>
                  <a:srgbClr val="3F8345"/>
                </a:solidFill>
                <a:latin typeface="Arial" pitchFamily="34" charset="0"/>
                <a:cs typeface="Arial" pitchFamily="34" charset="0"/>
              </a:rPr>
              <a:t>эффективности </a:t>
            </a:r>
            <a:r>
              <a:rPr lang="ru-RU" dirty="0">
                <a:solidFill>
                  <a:srgbClr val="3F8345"/>
                </a:solidFill>
                <a:latin typeface="Arial" pitchFamily="34" charset="0"/>
                <a:cs typeface="Arial" pitchFamily="34" charset="0"/>
              </a:rPr>
              <a:t>бюджетных расходов, </a:t>
            </a:r>
            <a:r>
              <a:rPr lang="ru-RU" dirty="0" smtClean="0">
                <a:solidFill>
                  <a:srgbClr val="3F8345"/>
                </a:solidFill>
                <a:latin typeface="Arial" pitchFamily="34" charset="0"/>
                <a:cs typeface="Arial" pitchFamily="34" charset="0"/>
              </a:rPr>
              <a:t>достижение </a:t>
            </a:r>
          </a:p>
          <a:p>
            <a:pPr algn="just"/>
            <a:r>
              <a:rPr lang="ru-RU" dirty="0" smtClean="0">
                <a:solidFill>
                  <a:srgbClr val="3F8345"/>
                </a:solidFill>
                <a:latin typeface="Arial" pitchFamily="34" charset="0"/>
                <a:cs typeface="Arial" pitchFamily="34" charset="0"/>
              </a:rPr>
              <a:t>установленных </a:t>
            </a:r>
            <a:r>
              <a:rPr lang="ru-RU" dirty="0">
                <a:solidFill>
                  <a:srgbClr val="3F8345"/>
                </a:solidFill>
                <a:latin typeface="Arial" pitchFamily="34" charset="0"/>
                <a:cs typeface="Arial" pitchFamily="34" charset="0"/>
              </a:rPr>
              <a:t>показателей</a:t>
            </a:r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 flipV="1">
            <a:off x="364798" y="5013176"/>
            <a:ext cx="8320115" cy="12144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Обеспечение прозрачности и открытости бюджетного процесса для граждан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1115616" y="0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187450" y="333375"/>
            <a:ext cx="6597650" cy="536575"/>
          </a:xfrm>
        </p:spPr>
        <p:txBody>
          <a:bodyPr>
            <a:normAutofit/>
          </a:bodyPr>
          <a:lstStyle/>
          <a:p>
            <a:pPr marL="4445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           Сбалансированность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38413" y="2349500"/>
            <a:ext cx="4143375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196975"/>
            <a:ext cx="7848872" cy="431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348880"/>
            <a:ext cx="1223962" cy="327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Доходы</a:t>
            </a:r>
          </a:p>
        </p:txBody>
      </p:sp>
      <p:sp>
        <p:nvSpPr>
          <p:cNvPr id="13319" name="Прямоугольник 8"/>
          <p:cNvSpPr>
            <a:spLocks noChangeArrowheads="1"/>
          </p:cNvSpPr>
          <p:nvPr/>
        </p:nvSpPr>
        <p:spPr bwMode="auto">
          <a:xfrm>
            <a:off x="2339752" y="2276872"/>
            <a:ext cx="26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-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2348880"/>
            <a:ext cx="1423988" cy="3286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Расходы</a:t>
            </a:r>
          </a:p>
        </p:txBody>
      </p:sp>
      <p:sp>
        <p:nvSpPr>
          <p:cNvPr id="13321" name="Прямоугольник 11"/>
          <p:cNvSpPr>
            <a:spLocks noChangeArrowheads="1"/>
          </p:cNvSpPr>
          <p:nvPr/>
        </p:nvSpPr>
        <p:spPr bwMode="auto">
          <a:xfrm>
            <a:off x="4067944" y="2348880"/>
            <a:ext cx="23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=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355976" y="2019300"/>
            <a:ext cx="1368549" cy="1198563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Дефицит (-) или Профицит (+)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5796136" y="2060848"/>
            <a:ext cx="1008062" cy="287337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5796136" y="2852936"/>
            <a:ext cx="1008063" cy="288032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824663" y="1758950"/>
            <a:ext cx="1635125" cy="700088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</a:rPr>
              <a:t>Расходы больше доходов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824663" y="2655888"/>
            <a:ext cx="1635125" cy="67945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</a:rPr>
              <a:t>Доходы больше расходов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kern="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328" name="Прямоугольник 17"/>
          <p:cNvSpPr>
            <a:spLocks noChangeArrowheads="1"/>
          </p:cNvSpPr>
          <p:nvPr/>
        </p:nvSpPr>
        <p:spPr bwMode="auto">
          <a:xfrm>
            <a:off x="1043608" y="3645024"/>
            <a:ext cx="974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329" name="Прямоугольник 19"/>
          <p:cNvSpPr>
            <a:spLocks noChangeArrowheads="1"/>
          </p:cNvSpPr>
          <p:nvPr/>
        </p:nvSpPr>
        <p:spPr bwMode="auto">
          <a:xfrm>
            <a:off x="755576" y="3832225"/>
            <a:ext cx="266429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       </a:t>
            </a:r>
            <a:r>
              <a:rPr lang="ru-RU" sz="1400" dirty="0" smtClean="0"/>
              <a:t>      </a:t>
            </a:r>
            <a:r>
              <a:rPr lang="ru-RU" sz="1400" dirty="0" smtClean="0"/>
              <a:t>2025 </a:t>
            </a:r>
            <a:r>
              <a:rPr lang="ru-RU" sz="1400" dirty="0"/>
              <a:t>год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Дефицит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0,0</a:t>
            </a:r>
          </a:p>
        </p:txBody>
      </p:sp>
      <p:sp>
        <p:nvSpPr>
          <p:cNvPr id="13330" name="Прямоугольник 20"/>
          <p:cNvSpPr>
            <a:spLocks noChangeArrowheads="1"/>
          </p:cNvSpPr>
          <p:nvPr/>
        </p:nvSpPr>
        <p:spPr bwMode="auto">
          <a:xfrm>
            <a:off x="3563888" y="3865563"/>
            <a:ext cx="22322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     </a:t>
            </a:r>
            <a:r>
              <a:rPr lang="ru-RU" sz="1400" dirty="0" smtClean="0"/>
              <a:t>2026 </a:t>
            </a:r>
            <a:r>
              <a:rPr lang="ru-RU" sz="1400" dirty="0"/>
              <a:t>год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0,0</a:t>
            </a:r>
            <a:endParaRPr lang="ru-RU" sz="1400" dirty="0"/>
          </a:p>
        </p:txBody>
      </p:sp>
      <p:sp>
        <p:nvSpPr>
          <p:cNvPr id="13331" name="Прямоугольник 21"/>
          <p:cNvSpPr>
            <a:spLocks noChangeArrowheads="1"/>
          </p:cNvSpPr>
          <p:nvPr/>
        </p:nvSpPr>
        <p:spPr bwMode="auto">
          <a:xfrm>
            <a:off x="5724525" y="3865563"/>
            <a:ext cx="22050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/>
              <a:t>               </a:t>
            </a:r>
            <a:r>
              <a:rPr lang="ru-RU" sz="1400" dirty="0" smtClean="0"/>
              <a:t>2027 </a:t>
            </a:r>
            <a:r>
              <a:rPr lang="ru-RU" sz="1400" dirty="0"/>
              <a:t>год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Дефицит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0,0</a:t>
            </a:r>
            <a:endParaRPr lang="ru-RU" sz="1400" dirty="0"/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1115616" y="4221088"/>
            <a:ext cx="2367558" cy="1008063"/>
          </a:xfrm>
          <a:prstGeom prst="down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Доходы         </a:t>
            </a:r>
            <a:r>
              <a:rPr lang="ru-RU" sz="1400" dirty="0" smtClean="0">
                <a:solidFill>
                  <a:schemeClr val="tx1"/>
                </a:solidFill>
              </a:rPr>
              <a:t>Расходы  </a:t>
            </a:r>
            <a:r>
              <a:rPr lang="ru-RU" sz="1400" dirty="0" smtClean="0">
                <a:solidFill>
                  <a:schemeClr val="tx1"/>
                </a:solidFill>
              </a:rPr>
              <a:t>17383,7       17383,7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Выноска со стрелкой вниз 25"/>
          <p:cNvSpPr/>
          <p:nvPr/>
        </p:nvSpPr>
        <p:spPr>
          <a:xfrm>
            <a:off x="3779912" y="4221088"/>
            <a:ext cx="2087562" cy="1008063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Доходы         Расходы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16881,9      16881,9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6137275" y="4197350"/>
            <a:ext cx="2205038" cy="1008063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Доходы         Расходы </a:t>
            </a:r>
            <a:r>
              <a:rPr lang="ru-RU" sz="1400" dirty="0" smtClean="0">
                <a:solidFill>
                  <a:schemeClr val="tx1"/>
                </a:solidFill>
              </a:rPr>
              <a:t>   1212 3,5        12123,5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5" descr="дох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700808"/>
            <a:ext cx="8100393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963248" cy="1714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953735"/>
                </a:solidFill>
              </a:rPr>
              <a:t/>
            </a:r>
            <a:br>
              <a:rPr lang="ru-RU" sz="2700" dirty="0" smtClean="0">
                <a:solidFill>
                  <a:srgbClr val="953735"/>
                </a:solidFill>
              </a:rPr>
            </a:br>
            <a:r>
              <a:rPr lang="ru-RU" sz="2700" dirty="0" smtClean="0">
                <a:solidFill>
                  <a:srgbClr val="953735"/>
                </a:solidFill>
              </a:rPr>
              <a:t/>
            </a:r>
            <a:br>
              <a:rPr lang="ru-RU" sz="2700" dirty="0" smtClean="0">
                <a:solidFill>
                  <a:srgbClr val="953735"/>
                </a:solidFill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Основные характеристики проекта бюджета Волочаевского сельского поселения Орловского района на 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2025 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год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и плановый период 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2026 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2027 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годов                </a:t>
            </a:r>
            <a:r>
              <a:rPr lang="ru-RU" sz="800" dirty="0" smtClean="0">
                <a:solidFill>
                  <a:schemeClr val="hlink"/>
                </a:solidFill>
              </a:rPr>
              <a:t/>
            </a:r>
            <a:br>
              <a:rPr lang="ru-RU" sz="800" dirty="0" smtClean="0">
                <a:solidFill>
                  <a:schemeClr val="hlink"/>
                </a:solidFill>
              </a:rPr>
            </a:br>
            <a:r>
              <a:rPr lang="ru-RU" sz="800" dirty="0" smtClean="0">
                <a:solidFill>
                  <a:schemeClr val="hlink"/>
                </a:solidFill>
              </a:rPr>
              <a:t>							</a:t>
            </a:r>
            <a:r>
              <a:rPr lang="ru-RU" sz="3200" dirty="0" smtClean="0">
                <a:solidFill>
                  <a:schemeClr val="hlink"/>
                </a:solidFill>
              </a:rPr>
              <a:t> </a:t>
            </a:r>
            <a:r>
              <a:rPr lang="ru-RU" sz="1200" dirty="0" smtClean="0">
                <a:solidFill>
                  <a:schemeClr val="hlink"/>
                </a:solidFill>
              </a:rPr>
              <a:t>тыс.рублей</a:t>
            </a:r>
            <a:r>
              <a:rPr lang="ru-RU" sz="1200" dirty="0" smtClean="0">
                <a:solidFill>
                  <a:srgbClr val="953735"/>
                </a:solidFill>
              </a:rPr>
              <a:t/>
            </a:r>
            <a:br>
              <a:rPr lang="ru-RU" sz="1200" dirty="0" smtClean="0">
                <a:solidFill>
                  <a:srgbClr val="953735"/>
                </a:solidFill>
              </a:rPr>
            </a:br>
            <a:endParaRPr lang="ru-RU" sz="1200" dirty="0" smtClean="0">
              <a:solidFill>
                <a:srgbClr val="953735"/>
              </a:solidFill>
            </a:endParaRPr>
          </a:p>
        </p:txBody>
      </p:sp>
      <p:graphicFrame>
        <p:nvGraphicFramePr>
          <p:cNvPr id="23588" name="Group 36"/>
          <p:cNvGraphicFramePr>
            <a:graphicFrameLocks noGrp="1"/>
          </p:cNvGraphicFramePr>
          <p:nvPr/>
        </p:nvGraphicFramePr>
        <p:xfrm>
          <a:off x="1187623" y="2060575"/>
          <a:ext cx="7813533" cy="4145256"/>
        </p:xfrm>
        <a:graphic>
          <a:graphicData uri="http://schemas.openxmlformats.org/drawingml/2006/table">
            <a:tbl>
              <a:tblPr/>
              <a:tblGrid>
                <a:gridCol w="1761111"/>
                <a:gridCol w="1614351"/>
                <a:gridCol w="1489664"/>
                <a:gridCol w="1445519"/>
                <a:gridCol w="1502888"/>
              </a:tblGrid>
              <a:tr h="150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Первоначально принятый бюджет на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2024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год от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25.12.2023 №77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2025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на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2026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 на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2027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608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.Доходы, всего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13176,8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17383,7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16881,9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12123,5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08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.Расходы, расходы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13176,8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17383,7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16881,9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12123,5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73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III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.Дефицит и источники его покрытия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доходы бюдж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00250"/>
            <a:ext cx="86439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ДОХОДЫ БЮДЖЕТА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поступающие в бюджет денежные средства</a:t>
            </a:r>
          </a:p>
        </p:txBody>
      </p:sp>
      <p:sp>
        <p:nvSpPr>
          <p:cNvPr id="10244" name="Oval 5"/>
          <p:cNvSpPr>
            <a:spLocks noChangeArrowheads="1"/>
          </p:cNvSpPr>
          <p:nvPr/>
        </p:nvSpPr>
        <p:spPr bwMode="auto">
          <a:xfrm>
            <a:off x="428625" y="2000250"/>
            <a:ext cx="8215313" cy="8572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НАЛОГОВЫЕ ДОХОДЫ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 flipV="1">
            <a:off x="428625" y="3286125"/>
            <a:ext cx="8143875" cy="8651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10246" name="Oval 5"/>
          <p:cNvSpPr>
            <a:spLocks noChangeArrowheads="1"/>
          </p:cNvSpPr>
          <p:nvPr/>
        </p:nvSpPr>
        <p:spPr bwMode="auto">
          <a:xfrm flipV="1">
            <a:off x="428625" y="4437063"/>
            <a:ext cx="8143875" cy="92075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БЕЗВОЗМЕЗДНЫЕ</a:t>
            </a:r>
            <a:r>
              <a:rPr lang="ru-RU"/>
              <a:t> </a:t>
            </a:r>
            <a:r>
              <a:rPr lang="ru-RU">
                <a:solidFill>
                  <a:schemeClr val="bg1"/>
                </a:solidFill>
              </a:rPr>
              <a:t>ПОСТУПЛЕНИЯ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до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1" y="981075"/>
            <a:ext cx="7921574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/>
          </p:cNvSpPr>
          <p:nvPr>
            <p:ph type="title"/>
          </p:nvPr>
        </p:nvSpPr>
        <p:spPr>
          <a:xfrm>
            <a:off x="1043607" y="0"/>
            <a:ext cx="7654305" cy="20608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НАЛОГОВЫЕ И НЕНАЛОГОВЫЕ ДОХОДЫ БЮДЖЕТА ВОЛОЧАЕВСКОГО СЕЛЬСКОГО ПОСЕЛЕНИЯ ОРЛОВСКОГО РАЙОНА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Тыс. рублей</a:t>
            </a:r>
            <a:endParaRPr lang="ru-RU" sz="2000" dirty="0" smtClean="0"/>
          </a:p>
        </p:txBody>
      </p:sp>
      <p:graphicFrame>
        <p:nvGraphicFramePr>
          <p:cNvPr id="1026" name="Объект 5"/>
          <p:cNvGraphicFramePr>
            <a:graphicFrameLocks noGrp="1"/>
          </p:cNvGraphicFramePr>
          <p:nvPr>
            <p:ph idx="1"/>
          </p:nvPr>
        </p:nvGraphicFramePr>
        <p:xfrm>
          <a:off x="1017588" y="2778125"/>
          <a:ext cx="8126412" cy="3241675"/>
        </p:xfrm>
        <a:graphic>
          <a:graphicData uri="http://schemas.openxmlformats.org/presentationml/2006/ole">
            <p:oleObj spid="_x0000_s1026" name="Worksheet" r:id="rId5" imgW="5086518" imgH="2209786" progId="Excel.Shee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7588</TotalTime>
  <Words>779</Words>
  <Application>Microsoft Office PowerPoint</Application>
  <PresentationFormat>Экран (4:3)</PresentationFormat>
  <Paragraphs>184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Солнцестояние</vt:lpstr>
      <vt:lpstr>Лист Microsoft Excel 97–2003</vt:lpstr>
      <vt:lpstr>АДМИНИСТРАЦИЯ ВОЛОЧАЕВСКОГО  СЕЛЬСКОГО ПОСЕЛЕНИЯ</vt:lpstr>
      <vt:lpstr>Слайд 2</vt:lpstr>
      <vt:lpstr> </vt:lpstr>
      <vt:lpstr>Главной идеологией бюджетной политики Волочаевского сельского поселения является:</vt:lpstr>
      <vt:lpstr>Основные направления бюджетной и налоговой политики на 2025 – 2027 годы</vt:lpstr>
      <vt:lpstr>                                                                                                                 </vt:lpstr>
      <vt:lpstr>  Основные характеристики проекта бюджета Волочаевского сельского поселения Орловского района на 2025 год и плановый период 2026 и 2027 годов                         тыс.рублей </vt:lpstr>
      <vt:lpstr>ДОХОДЫ БЮДЖЕТА поступающие в бюджет денежные средства</vt:lpstr>
      <vt:lpstr>НАЛОГОВЫЕ И НЕНАЛОГОВЫЕ ДОХОДЫ БЮДЖЕТА ВОЛОЧАЕВСКОГО СЕЛЬСКОГО ПОСЕЛЕНИЯ ОРЛОВСКОГО РАЙОНА                                                                                                    Тыс. рублей</vt:lpstr>
      <vt:lpstr>Структура налоговых и неналоговых доходов проекта бюджета Волочаевского сельского поселения Орловского района в 2025 году        (тыс.рублей)</vt:lpstr>
      <vt:lpstr>Безвозмездные поступления из областного бюджета                                                                                                            тыс.рублей</vt:lpstr>
      <vt:lpstr>Доля муниципальных программ в общем объеме расходов, запланированных на реализацию муниципальных программ Волочаевского сельского поселения в 2025 году</vt:lpstr>
      <vt:lpstr>Расходы бюджета Волочаевского сельского поселения Орловского района, формируемые в рамках муниципальных программ Волочаевскогосельского поселения и не программные расходы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User</cp:lastModifiedBy>
  <cp:revision>763</cp:revision>
  <dcterms:created xsi:type="dcterms:W3CDTF">2012-10-21T15:40:11Z</dcterms:created>
  <dcterms:modified xsi:type="dcterms:W3CDTF">2025-01-21T07:41:00Z</dcterms:modified>
</cp:coreProperties>
</file>