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337" r:id="rId9"/>
    <p:sldId id="338" r:id="rId10"/>
    <p:sldId id="264" r:id="rId11"/>
    <p:sldId id="304" r:id="rId12"/>
    <p:sldId id="265" r:id="rId13"/>
    <p:sldId id="266" r:id="rId14"/>
    <p:sldId id="329" r:id="rId15"/>
    <p:sldId id="289" r:id="rId16"/>
    <p:sldId id="328" r:id="rId17"/>
    <p:sldId id="268" r:id="rId18"/>
    <p:sldId id="299" r:id="rId19"/>
    <p:sldId id="341" r:id="rId20"/>
    <p:sldId id="327" r:id="rId21"/>
    <p:sldId id="346" r:id="rId22"/>
    <p:sldId id="339" r:id="rId23"/>
    <p:sldId id="340" r:id="rId24"/>
    <p:sldId id="347" r:id="rId25"/>
    <p:sldId id="348" r:id="rId26"/>
    <p:sldId id="349" r:id="rId27"/>
    <p:sldId id="350" r:id="rId28"/>
    <p:sldId id="351" r:id="rId29"/>
    <p:sldId id="352" r:id="rId30"/>
    <p:sldId id="353" r:id="rId31"/>
    <p:sldId id="354" r:id="rId32"/>
    <p:sldId id="278" r:id="rId33"/>
    <p:sldId id="279" r:id="rId34"/>
    <p:sldId id="310" r:id="rId35"/>
    <p:sldId id="313" r:id="rId36"/>
    <p:sldId id="332" r:id="rId37"/>
    <p:sldId id="333" r:id="rId38"/>
    <p:sldId id="334" r:id="rId39"/>
    <p:sldId id="355" r:id="rId40"/>
    <p:sldId id="330" r:id="rId41"/>
    <p:sldId id="331" r:id="rId42"/>
    <p:sldId id="316" r:id="rId43"/>
    <p:sldId id="318" r:id="rId44"/>
    <p:sldId id="284" r:id="rId45"/>
    <p:sldId id="356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45"/>
    <p:penClr>
      <a:schemeClr val="tx2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2" autoAdjust="0"/>
    <p:restoredTop sz="94624" autoAdjust="0"/>
  </p:normalViewPr>
  <p:slideViewPr>
    <p:cSldViewPr>
      <p:cViewPr varScale="1">
        <p:scale>
          <a:sx n="81" d="100"/>
          <a:sy n="81" d="100"/>
        </p:scale>
        <p:origin x="-10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7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78997-FB7E-4B8F-BD0E-F63066903D5F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8640960" cy="648072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</a:rPr>
              <a:t>28 июля 2022 г.</a:t>
            </a:r>
            <a:r>
              <a:rPr lang="ru-RU" sz="5400" b="1" dirty="0" smtClean="0">
                <a:solidFill>
                  <a:schemeClr val="tx2"/>
                </a:solidFill>
              </a:rPr>
              <a:t/>
            </a:r>
            <a:br>
              <a:rPr lang="ru-RU" sz="5400" b="1" dirty="0" smtClean="0">
                <a:solidFill>
                  <a:schemeClr val="tx2"/>
                </a:solidFill>
              </a:rPr>
            </a:br>
            <a:r>
              <a:rPr lang="ru-RU" sz="5400" b="1" dirty="0" smtClean="0">
                <a:solidFill>
                  <a:schemeClr val="tx2"/>
                </a:solidFill>
              </a:rPr>
              <a:t>Отчет </a:t>
            </a:r>
            <a:br>
              <a:rPr lang="ru-RU" sz="5400" b="1" dirty="0" smtClean="0">
                <a:solidFill>
                  <a:schemeClr val="tx2"/>
                </a:solidFill>
              </a:rPr>
            </a:br>
            <a:r>
              <a:rPr lang="ru-RU" sz="5400" b="1" dirty="0" smtClean="0">
                <a:solidFill>
                  <a:schemeClr val="tx2"/>
                </a:solidFill>
              </a:rPr>
              <a:t>Главы Администрации </a:t>
            </a:r>
            <a:r>
              <a:rPr lang="ru-RU" sz="5400" b="1" dirty="0" err="1" smtClean="0">
                <a:solidFill>
                  <a:schemeClr val="tx2"/>
                </a:solidFill>
              </a:rPr>
              <a:t>Волочаевского</a:t>
            </a:r>
            <a:r>
              <a:rPr lang="ru-RU" sz="5400" b="1" dirty="0" smtClean="0">
                <a:solidFill>
                  <a:schemeClr val="tx2"/>
                </a:solidFill>
              </a:rPr>
              <a:t> сельского поселения </a:t>
            </a:r>
            <a:br>
              <a:rPr lang="ru-RU" sz="5400" b="1" dirty="0" smtClean="0">
                <a:solidFill>
                  <a:schemeClr val="tx2"/>
                </a:solidFill>
              </a:rPr>
            </a:br>
            <a:r>
              <a:rPr lang="ru-RU" sz="5400" b="1" dirty="0" smtClean="0">
                <a:solidFill>
                  <a:schemeClr val="tx2"/>
                </a:solidFill>
              </a:rPr>
              <a:t> за </a:t>
            </a:r>
            <a:r>
              <a:rPr lang="en-US" sz="5400" b="1" dirty="0" smtClean="0">
                <a:solidFill>
                  <a:schemeClr val="tx2"/>
                </a:solidFill>
              </a:rPr>
              <a:t>I </a:t>
            </a:r>
            <a:r>
              <a:rPr lang="ru-RU" sz="5400" b="1" dirty="0" smtClean="0">
                <a:solidFill>
                  <a:schemeClr val="tx2"/>
                </a:solidFill>
              </a:rPr>
              <a:t>полугодие 2022 года</a:t>
            </a:r>
            <a:endParaRPr lang="ru-RU" sz="5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01008"/>
            <a:ext cx="8229600" cy="3168352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</a:t>
            </a:r>
            <a:r>
              <a:rPr lang="ru-RU" sz="3100" dirty="0" smtClean="0">
                <a:solidFill>
                  <a:schemeClr val="tx2"/>
                </a:solidFill>
              </a:rPr>
              <a:t>Всего на учете стоит 246 человек, из них:</a:t>
            </a:r>
          </a:p>
          <a:p>
            <a:pPr>
              <a:buNone/>
            </a:pPr>
            <a:r>
              <a:rPr lang="ru-RU" sz="3100" dirty="0" smtClean="0">
                <a:solidFill>
                  <a:schemeClr val="tx2"/>
                </a:solidFill>
              </a:rPr>
              <a:t>        4 граждан, подлежащих первоначальной постановке на воинский учет; </a:t>
            </a:r>
          </a:p>
          <a:p>
            <a:pPr>
              <a:buNone/>
            </a:pPr>
            <a:r>
              <a:rPr lang="ru-RU" sz="3100" dirty="0" smtClean="0">
                <a:solidFill>
                  <a:schemeClr val="tx2"/>
                </a:solidFill>
              </a:rPr>
              <a:t>       4  офицера запаса; </a:t>
            </a:r>
          </a:p>
          <a:p>
            <a:pPr>
              <a:buNone/>
            </a:pPr>
            <a:r>
              <a:rPr lang="ru-RU" sz="3100" dirty="0" smtClean="0">
                <a:solidFill>
                  <a:schemeClr val="tx2"/>
                </a:solidFill>
              </a:rPr>
              <a:t>      209 прапорщиков, мичманов, сержантов, старшин, солдат и матросов запаса; </a:t>
            </a:r>
          </a:p>
          <a:p>
            <a:pPr>
              <a:buNone/>
            </a:pPr>
            <a:r>
              <a:rPr lang="ru-RU" sz="3100" dirty="0" smtClean="0">
                <a:solidFill>
                  <a:schemeClr val="tx2"/>
                </a:solidFill>
              </a:rPr>
              <a:t>      20 гражданина призывного возраста от 18 до 27 лет.</a:t>
            </a:r>
          </a:p>
          <a:p>
            <a:pPr>
              <a:buNone/>
            </a:pPr>
            <a:r>
              <a:rPr lang="ru-RU" sz="3100" dirty="0" smtClean="0">
                <a:solidFill>
                  <a:schemeClr val="tx2"/>
                </a:solidFill>
              </a:rPr>
              <a:t>     Призвано на военную службу в </a:t>
            </a:r>
            <a:r>
              <a:rPr lang="ru-RU" sz="3100" dirty="0" smtClean="0">
                <a:solidFill>
                  <a:schemeClr val="tx2"/>
                </a:solidFill>
              </a:rPr>
              <a:t>2022 </a:t>
            </a:r>
            <a:r>
              <a:rPr lang="ru-RU" sz="3100" dirty="0" smtClean="0">
                <a:solidFill>
                  <a:schemeClr val="tx2"/>
                </a:solidFill>
              </a:rPr>
              <a:t>году - 2 чел.</a:t>
            </a:r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4000" b="1" dirty="0" smtClean="0">
                <a:solidFill>
                  <a:schemeClr val="tx2"/>
                </a:solidFill>
              </a:rPr>
              <a:t>Доходы – 4599,9 тыс. рублей, что составляет 59,4% к годовому плану</a:t>
            </a:r>
          </a:p>
          <a:p>
            <a:pPr algn="just">
              <a:buNone/>
            </a:pPr>
            <a:r>
              <a:rPr lang="ru-RU" sz="4000" b="1" dirty="0" smtClean="0">
                <a:solidFill>
                  <a:schemeClr val="tx2"/>
                </a:solidFill>
              </a:rPr>
              <a:t> Расходы – 3597,4 тыс. рублей., что составляет 41,6% к годовому плану </a:t>
            </a:r>
          </a:p>
          <a:p>
            <a:pPr algn="just">
              <a:buNone/>
            </a:pPr>
            <a:r>
              <a:rPr lang="ru-RU" sz="4000" b="1" dirty="0" smtClean="0">
                <a:solidFill>
                  <a:schemeClr val="tx2"/>
                </a:solidFill>
              </a:rPr>
              <a:t> </a:t>
            </a:r>
            <a:r>
              <a:rPr lang="ru-RU" sz="4000" b="1" dirty="0" err="1" smtClean="0">
                <a:solidFill>
                  <a:schemeClr val="tx2"/>
                </a:solidFill>
              </a:rPr>
              <a:t>Профицит</a:t>
            </a:r>
            <a:r>
              <a:rPr lang="ru-RU" sz="4000" b="1" dirty="0" smtClean="0">
                <a:solidFill>
                  <a:schemeClr val="tx2"/>
                </a:solidFill>
              </a:rPr>
              <a:t> – 1002,5 тыс. рублей.</a:t>
            </a:r>
          </a:p>
          <a:p>
            <a:endParaRPr lang="ru-RU" sz="1800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Налоговые и неналоговые доходы бюджета </a:t>
            </a:r>
            <a:r>
              <a:rPr lang="ru-RU" sz="3200" b="1" dirty="0" err="1" smtClean="0">
                <a:solidFill>
                  <a:schemeClr val="tx2"/>
                </a:solidFill>
              </a:rPr>
              <a:t>Волочаевского</a:t>
            </a:r>
            <a:r>
              <a:rPr lang="ru-RU" sz="3200" b="1" dirty="0" smtClean="0">
                <a:solidFill>
                  <a:schemeClr val="tx2"/>
                </a:solidFill>
              </a:rPr>
              <a:t> сельского поселения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  Налоговые и неналоговые доходы за </a:t>
            </a:r>
            <a:r>
              <a:rPr lang="en-US" dirty="0" smtClean="0">
                <a:solidFill>
                  <a:schemeClr val="tx2"/>
                </a:solidFill>
              </a:rPr>
              <a:t>I</a:t>
            </a:r>
            <a:r>
              <a:rPr lang="ru-RU" dirty="0" smtClean="0">
                <a:solidFill>
                  <a:schemeClr val="tx2"/>
                </a:solidFill>
              </a:rPr>
              <a:t> полугодие 2022 года составили – 1055,4 тыс. руб., что составляет 92,6%  к плану полугодия (по сравнению с аналогичным периодом прошлого года сократились на 105,1 тыс. руб.)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    Налоговые доходы (собственные) составили  1038,2 тыс. руб., что составляет 92,3%  к плану полугодия (сокращение собственных доходов – 86,3 тыс. руб.)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Безвозмездные поступления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  В </a:t>
            </a:r>
            <a:r>
              <a:rPr lang="en-US" dirty="0" smtClean="0">
                <a:solidFill>
                  <a:schemeClr val="tx2"/>
                </a:solidFill>
              </a:rPr>
              <a:t>I </a:t>
            </a:r>
            <a:r>
              <a:rPr lang="ru-RU" dirty="0" smtClean="0">
                <a:solidFill>
                  <a:schemeClr val="tx2"/>
                </a:solidFill>
              </a:rPr>
              <a:t>полугодии 2022 года безвозмездные поступления в бюджет составили 3544,5 тыс. руб., из них: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3387,6 тыс. руб.- дотация из бюджета муниципального района на выравнивание  уровня бюджетной обеспеченности;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120,5 тыс. руб. субсидия бюджетам поселений на поддержку отрасли культуры 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36,2 тыс. руб. - субвенция из федерального бюджета (содержание инспектора Военного учетного стола);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0,2 тыс. руб. – субвенция из областного бюджета (на протоколы об административном правонарушении).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tx2"/>
                </a:solidFill>
              </a:rPr>
              <a:t>Собственные налоги </a:t>
            </a:r>
            <a:endParaRPr lang="ru-RU" sz="5400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0230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Единый сельскохозяйственный  налог - 133,1 тысяч рублей или 12,6% всех собственных доходов (32,5 % к плану);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Земельный налог 549,6 тысяч рублей или 52,1% всех собственных доходов, налог на доходы физических лиц 343,0 тыс. рублей или 32,5% всех доходов;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Налог на имущество физических лиц  9,9 тысяч рублей или 0,9% от собственных доходов;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Государственная пошлина составила 2,6 тысяч рублей;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Штрафы -7,3 тыс. рублей;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Доходы от оказания платных услуг (возмещение коммунальных услуг (библиотека, участок ОМВД) - 9,9 тыс. руб.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9614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Расходы бюджета 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532859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endParaRPr lang="ru-RU" sz="4500" b="1" dirty="0" smtClean="0">
              <a:solidFill>
                <a:schemeClr val="tx2"/>
              </a:solidFill>
            </a:endParaRPr>
          </a:p>
          <a:p>
            <a:pPr algn="just">
              <a:buNone/>
            </a:pPr>
            <a:r>
              <a:rPr lang="ru-RU" sz="4000" dirty="0" smtClean="0">
                <a:solidFill>
                  <a:schemeClr val="tx2"/>
                </a:solidFill>
              </a:rPr>
              <a:t>Расходные обязательства за </a:t>
            </a:r>
            <a:r>
              <a:rPr lang="en-US" sz="4000" dirty="0" smtClean="0">
                <a:solidFill>
                  <a:schemeClr val="tx2"/>
                </a:solidFill>
              </a:rPr>
              <a:t>I </a:t>
            </a:r>
            <a:r>
              <a:rPr lang="ru-RU" sz="4000" dirty="0" smtClean="0">
                <a:solidFill>
                  <a:schemeClr val="tx2"/>
                </a:solidFill>
              </a:rPr>
              <a:t>полугодие 2022 года исполнены на 3597,4 тыс. руб., что составляет 41,6 % к годовым плановым назначениям</a:t>
            </a:r>
            <a:endParaRPr lang="ru-RU" sz="4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2457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Направления расхода бюджета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42918"/>
            <a:ext cx="9144000" cy="621508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ru-RU" sz="4500" dirty="0" smtClean="0"/>
              <a:t>на Жилищно-коммунальное хозяйство направлено 336,3 тыс. рублей:</a:t>
            </a:r>
          </a:p>
          <a:p>
            <a:r>
              <a:rPr lang="ru-RU" sz="4500" dirty="0" smtClean="0"/>
              <a:t>        на уличное освещение — 68,5 тыс.руб.;</a:t>
            </a:r>
          </a:p>
          <a:p>
            <a:r>
              <a:rPr lang="ru-RU" sz="4500" dirty="0" smtClean="0"/>
              <a:t>на обслуживание и установку новых фонарей, замена ламп  - 20,0 тыс.руб.; </a:t>
            </a:r>
          </a:p>
          <a:p>
            <a:r>
              <a:rPr lang="ru-RU" sz="4500" dirty="0" smtClean="0"/>
              <a:t>на противоклещевую обработку кладбищ и детских площадок и территории общего пользования  (Администрации, СДК, памятники) направленно  21,7 тыс. руб.; </a:t>
            </a:r>
          </a:p>
          <a:p>
            <a:r>
              <a:rPr lang="ru-RU" sz="4500" dirty="0" smtClean="0"/>
              <a:t> на прочую уборку территории 160,9 тыс. руб. (это содержание клумб, покос травы); </a:t>
            </a:r>
          </a:p>
          <a:p>
            <a:r>
              <a:rPr lang="ru-RU" sz="4500" dirty="0" smtClean="0"/>
              <a:t>на приобретение </a:t>
            </a:r>
            <a:r>
              <a:rPr lang="ru-RU" sz="4500" dirty="0" err="1" smtClean="0"/>
              <a:t>мотокосы</a:t>
            </a:r>
            <a:r>
              <a:rPr lang="ru-RU" sz="4500" dirty="0" smtClean="0"/>
              <a:t> 9,1 </a:t>
            </a:r>
            <a:r>
              <a:rPr lang="ru-RU" sz="4500" dirty="0" err="1" smtClean="0"/>
              <a:t>тыс</a:t>
            </a:r>
            <a:r>
              <a:rPr lang="ru-RU" sz="4500" dirty="0" smtClean="0"/>
              <a:t> .руб.</a:t>
            </a:r>
          </a:p>
          <a:p>
            <a:r>
              <a:rPr lang="ru-RU" sz="4500" dirty="0" smtClean="0"/>
              <a:t>на вывоз контейнера для сбора, накопления отработанных ртутьсодержащих ламп — 7,1 тыс. руб.;  </a:t>
            </a:r>
          </a:p>
          <a:p>
            <a:r>
              <a:rPr lang="ru-RU" sz="4500" dirty="0" smtClean="0"/>
              <a:t>на выплату заработной платы детям в возрасте от 14 лет до 18  за работу по благоустройству населенных пунктов - 18,2 тыс. руб.</a:t>
            </a:r>
          </a:p>
          <a:p>
            <a:r>
              <a:rPr lang="ru-RU" sz="4500" dirty="0" smtClean="0"/>
              <a:t>На обеспечение пожарной безопасности -2,2 тыс.руб.</a:t>
            </a:r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243428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Установлено всего </a:t>
            </a:r>
            <a:r>
              <a:rPr lang="ru-RU" sz="2000" b="1" dirty="0" smtClean="0">
                <a:solidFill>
                  <a:schemeClr val="tx2"/>
                </a:solidFill>
              </a:rPr>
              <a:t>7 </a:t>
            </a:r>
            <a:r>
              <a:rPr lang="ru-RU" sz="2000" b="1" dirty="0" smtClean="0">
                <a:solidFill>
                  <a:schemeClr val="tx2"/>
                </a:solidFill>
              </a:rPr>
              <a:t>фонарей:</a:t>
            </a:r>
            <a:br>
              <a:rPr lang="ru-RU" sz="2000" b="1" dirty="0" smtClean="0">
                <a:solidFill>
                  <a:schemeClr val="tx2"/>
                </a:solidFill>
              </a:rPr>
            </a:b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</a:rPr>
              <a:t>в </a:t>
            </a:r>
            <a:r>
              <a:rPr lang="ru-RU" sz="2000" b="1" dirty="0" err="1" smtClean="0">
                <a:solidFill>
                  <a:schemeClr val="tx2"/>
                </a:solidFill>
              </a:rPr>
              <a:t>п.Волочаевский</a:t>
            </a:r>
            <a:r>
              <a:rPr lang="ru-RU" sz="2000" b="1" dirty="0" smtClean="0">
                <a:solidFill>
                  <a:schemeClr val="tx2"/>
                </a:solidFill>
              </a:rPr>
              <a:t> по ул. </a:t>
            </a:r>
            <a:r>
              <a:rPr lang="ru-RU" sz="2000" b="1" dirty="0" smtClean="0">
                <a:solidFill>
                  <a:schemeClr val="tx2"/>
                </a:solidFill>
              </a:rPr>
              <a:t>Октябрьская  </a:t>
            </a:r>
            <a:r>
              <a:rPr lang="ru-RU" sz="2000" b="1" dirty="0" smtClean="0">
                <a:solidFill>
                  <a:schemeClr val="tx2"/>
                </a:solidFill>
              </a:rPr>
              <a:t>-</a:t>
            </a:r>
            <a:r>
              <a:rPr lang="ru-RU" sz="2000" b="1" dirty="0" smtClean="0">
                <a:solidFill>
                  <a:schemeClr val="tx2"/>
                </a:solidFill>
              </a:rPr>
              <a:t>3 штуки, по ул. </a:t>
            </a:r>
            <a:r>
              <a:rPr lang="ru-RU" sz="2000" b="1" dirty="0" err="1" smtClean="0">
                <a:solidFill>
                  <a:schemeClr val="tx2"/>
                </a:solidFill>
              </a:rPr>
              <a:t>Сердюкова</a:t>
            </a:r>
            <a:r>
              <a:rPr lang="ru-RU" sz="2000" b="1" dirty="0" smtClean="0">
                <a:solidFill>
                  <a:schemeClr val="tx2"/>
                </a:solidFill>
              </a:rPr>
              <a:t> -4 штуки .</a:t>
            </a: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</a:rPr>
              <a:t>Было заменено более 25 ламп уличного освещения</a:t>
            </a:r>
            <a:endParaRPr lang="ru-RU" sz="2000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7"/>
            <a:ext cx="4464496" cy="400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645024"/>
            <a:ext cx="4817508" cy="30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Занятость несовершеннолетних 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tx2"/>
                </a:solidFill>
              </a:rPr>
              <a:t>    </a:t>
            </a:r>
          </a:p>
          <a:p>
            <a:pPr algn="ctr">
              <a:buNone/>
            </a:pPr>
            <a:r>
              <a:rPr lang="ru-RU" dirty="0" smtClean="0">
                <a:solidFill>
                  <a:schemeClr val="tx2"/>
                </a:solidFill>
              </a:rPr>
              <a:t>В каникулярный период было принято </a:t>
            </a:r>
            <a:r>
              <a:rPr lang="ru-RU" dirty="0" smtClean="0">
                <a:solidFill>
                  <a:schemeClr val="tx2"/>
                </a:solidFill>
              </a:rPr>
              <a:t>3 </a:t>
            </a:r>
            <a:r>
              <a:rPr lang="ru-RU" dirty="0" smtClean="0">
                <a:solidFill>
                  <a:schemeClr val="tx2"/>
                </a:solidFill>
              </a:rPr>
              <a:t>детей в возрасте от 14 лет до 18 на общественные работы по благоустройству , направлено на эти цели  -  </a:t>
            </a:r>
            <a:r>
              <a:rPr lang="ru-RU" dirty="0" smtClean="0">
                <a:solidFill>
                  <a:schemeClr val="tx2"/>
                </a:solidFill>
              </a:rPr>
              <a:t>18,2 </a:t>
            </a:r>
            <a:r>
              <a:rPr lang="ru-RU" dirty="0" smtClean="0">
                <a:solidFill>
                  <a:schemeClr val="tx2"/>
                </a:solidFill>
              </a:rPr>
              <a:t>тыс. руб. </a:t>
            </a:r>
          </a:p>
          <a:p>
            <a:endParaRPr lang="ru-RU" dirty="0"/>
          </a:p>
        </p:txBody>
      </p:sp>
      <p:pic>
        <p:nvPicPr>
          <p:cNvPr id="30721" name="Picture 1" descr="C:\Users\Пользователь\Desktop\Отчет Главы за 1 полугодие 2022 г\IMG-20220727-WA00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712968" cy="6336704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tx2"/>
                </a:solidFill>
              </a:rPr>
              <a:t>        При осуществлении своей деятельности администрация </a:t>
            </a:r>
            <a:r>
              <a:rPr lang="ru-RU" dirty="0" err="1" smtClean="0">
                <a:solidFill>
                  <a:schemeClr val="tx2"/>
                </a:solidFill>
              </a:rPr>
              <a:t>Волочаевского</a:t>
            </a:r>
            <a:r>
              <a:rPr lang="ru-RU" dirty="0" smtClean="0">
                <a:solidFill>
                  <a:schemeClr val="tx2"/>
                </a:solidFill>
              </a:rPr>
              <a:t> сельского поселения руководствуется 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Федеральным законом от 06 октября 2003 года № 131-ФЗ «Об общих принципах организации местного самоуправления в Российской Федерации»;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Уставом </a:t>
            </a:r>
            <a:r>
              <a:rPr lang="ru-RU" dirty="0" err="1" smtClean="0">
                <a:solidFill>
                  <a:schemeClr val="tx2"/>
                </a:solidFill>
              </a:rPr>
              <a:t>Волочаевского</a:t>
            </a:r>
            <a:r>
              <a:rPr lang="ru-RU" dirty="0" smtClean="0">
                <a:solidFill>
                  <a:schemeClr val="tx2"/>
                </a:solidFill>
              </a:rPr>
              <a:t> сельского поселения;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Регламентом администрации сельского поселения.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9614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/>
            </a:r>
            <a:br>
              <a:rPr lang="ru-RU" b="1" dirty="0" smtClean="0">
                <a:solidFill>
                  <a:schemeClr val="tx2"/>
                </a:solidFill>
              </a:rPr>
            </a:b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28604"/>
            <a:ext cx="9144000" cy="616874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На обеспечение пожарной безопасности -2,2 тыс.руб.</a:t>
            </a:r>
          </a:p>
          <a:p>
            <a:r>
              <a:rPr lang="ru-RU" dirty="0" smtClean="0"/>
              <a:t>Расходы  на Культуру  составили 994,0 тысяч рублей </a:t>
            </a:r>
          </a:p>
          <a:p>
            <a:r>
              <a:rPr lang="ru-RU" dirty="0" smtClean="0"/>
              <a:t>из них: </a:t>
            </a:r>
          </a:p>
          <a:p>
            <a:r>
              <a:rPr lang="ru-RU" dirty="0" smtClean="0"/>
              <a:t>872,5 тыс. руб. содержание аппарата (заработная плата, коммунальные услуги, услуги связи, интернета); и прочие расходы</a:t>
            </a:r>
          </a:p>
          <a:p>
            <a:r>
              <a:rPr lang="ru-RU" dirty="0" smtClean="0"/>
              <a:t>121,5 тыс. руб. на приобретение мебели, </a:t>
            </a:r>
            <a:r>
              <a:rPr lang="ru-RU" dirty="0" err="1" smtClean="0"/>
              <a:t>ортфехники</a:t>
            </a:r>
            <a:r>
              <a:rPr lang="ru-RU" dirty="0" smtClean="0"/>
              <a:t> (государственная поддержка отрасли культуры региональный проект)</a:t>
            </a:r>
          </a:p>
          <a:p>
            <a:r>
              <a:rPr lang="ru-RU" dirty="0" smtClean="0"/>
              <a:t>На Социальную политику направлено 94,8 тыс. руб. (пенсионное обеспечение пенсионеров - муниципальных служащих).</a:t>
            </a:r>
          </a:p>
          <a:p>
            <a:r>
              <a:rPr lang="ru-RU" dirty="0" smtClean="0"/>
              <a:t>Расходы на содержание органов местного самоуправления (аппарата) —  2113,8 тыс. руб.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Социальная политика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algn="ctr">
              <a:buNone/>
            </a:pPr>
            <a:endParaRPr lang="ru-RU" dirty="0" smtClean="0">
              <a:solidFill>
                <a:schemeClr val="tx2"/>
              </a:solidFill>
            </a:endParaRPr>
          </a:p>
          <a:p>
            <a:pPr algn="ctr">
              <a:buNone/>
            </a:pPr>
            <a:endParaRPr lang="ru-RU" dirty="0" smtClean="0">
              <a:solidFill>
                <a:schemeClr val="tx2"/>
              </a:solidFill>
            </a:endParaRPr>
          </a:p>
          <a:p>
            <a:pPr algn="ctr">
              <a:buNone/>
            </a:pPr>
            <a:r>
              <a:rPr lang="ru-RU" sz="4400" dirty="0" smtClean="0">
                <a:solidFill>
                  <a:schemeClr val="tx2"/>
                </a:solidFill>
              </a:rPr>
              <a:t>На социальную политику за </a:t>
            </a:r>
            <a:r>
              <a:rPr lang="en-US" sz="4400" dirty="0" smtClean="0">
                <a:solidFill>
                  <a:schemeClr val="tx2"/>
                </a:solidFill>
              </a:rPr>
              <a:t>I</a:t>
            </a:r>
            <a:r>
              <a:rPr lang="ru-RU" sz="4400" dirty="0" smtClean="0">
                <a:solidFill>
                  <a:schemeClr val="tx2"/>
                </a:solidFill>
              </a:rPr>
              <a:t> полугодие 2022 года направлено 94,8 тыс. руб. (пенсионное обеспечение пенсионеров – муниципальных служащих)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Органы местного самоуправления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ru-RU" dirty="0" smtClean="0"/>
              <a:t>     </a:t>
            </a:r>
            <a:r>
              <a:rPr lang="ru-RU" sz="4400" dirty="0" smtClean="0">
                <a:solidFill>
                  <a:schemeClr val="tx2"/>
                </a:solidFill>
              </a:rPr>
              <a:t>Расходы на содержание органов местного самоуправления —  2113,8 тыс. руб.</a:t>
            </a:r>
          </a:p>
          <a:p>
            <a:pPr algn="ctr">
              <a:buNone/>
            </a:pPr>
            <a:endParaRPr lang="ru-RU" sz="4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Административная работа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	</a:t>
            </a:r>
            <a:r>
              <a:rPr lang="ru-RU" sz="4000" dirty="0" smtClean="0">
                <a:solidFill>
                  <a:schemeClr val="tx2"/>
                </a:solidFill>
              </a:rPr>
              <a:t>За </a:t>
            </a:r>
            <a:r>
              <a:rPr lang="en-US" sz="4000" dirty="0" smtClean="0">
                <a:solidFill>
                  <a:schemeClr val="tx2"/>
                </a:solidFill>
              </a:rPr>
              <a:t>I</a:t>
            </a:r>
            <a:r>
              <a:rPr lang="ru-RU" sz="4000" dirty="0" smtClean="0">
                <a:solidFill>
                  <a:schemeClr val="tx2"/>
                </a:solidFill>
              </a:rPr>
              <a:t> полугодие 2022 года было составлено 22 протокола. </a:t>
            </a:r>
          </a:p>
          <a:p>
            <a:pPr>
              <a:buNone/>
            </a:pPr>
            <a:r>
              <a:rPr lang="ru-RU" sz="4000" dirty="0" smtClean="0">
                <a:solidFill>
                  <a:schemeClr val="tx2"/>
                </a:solidFill>
              </a:rPr>
              <a:t>	Наложено  -  21,1 тыс.руб. штрафов. </a:t>
            </a:r>
          </a:p>
          <a:p>
            <a:pPr>
              <a:buNone/>
            </a:pPr>
            <a:r>
              <a:rPr lang="ru-RU" sz="4000" dirty="0" smtClean="0">
                <a:solidFill>
                  <a:schemeClr val="tx2"/>
                </a:solidFill>
              </a:rPr>
              <a:t>	Взыскано – 66,6%. 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0034" y="500042"/>
            <a:ext cx="828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Ремонт Памятника комсомольцам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73730" name="Picture 2" descr="C:\Users\Пользователь\Desktop\Отчет Главы за 1 полугодие 2022 г\ФОТО\20220421_123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8000"/>
            <a:ext cx="3810000" cy="5080000"/>
          </a:xfrm>
          <a:prstGeom prst="rect">
            <a:avLst/>
          </a:prstGeom>
          <a:noFill/>
        </p:spPr>
      </p:pic>
      <p:pic>
        <p:nvPicPr>
          <p:cNvPr id="73731" name="Picture 3" descr="C:\Users\Пользователь\Desktop\Отчет Главы за 1 полугодие 2022 г\ФОТО\20220421_1238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778000"/>
            <a:ext cx="3810000" cy="5080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4754" name="Picture 2" descr="C:\Users\Пользователь\Desktop\Отчет Главы за 1 полугодие 2022 г\ФОТО\IMG-20220419-WA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81000"/>
            <a:ext cx="4572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5984" y="0"/>
            <a:ext cx="5715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rgbClr val="FF0000"/>
                </a:solidFill>
              </a:rPr>
              <a:t>ДЕНЬ РОССИИ</a:t>
            </a:r>
            <a:endParaRPr lang="ru-RU" sz="7200" dirty="0">
              <a:solidFill>
                <a:srgbClr val="FF0000"/>
              </a:solidFill>
            </a:endParaRPr>
          </a:p>
        </p:txBody>
      </p:sp>
      <p:pic>
        <p:nvPicPr>
          <p:cNvPr id="13315" name="Picture 3" descr="C:\Users\Пользователь\Desktop\Отчет Главы за 1 полугодие 2022 г\ФОТО\IMG-20220613-WA0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4476750" cy="2982635"/>
          </a:xfrm>
          <a:prstGeom prst="rect">
            <a:avLst/>
          </a:prstGeom>
          <a:noFill/>
        </p:spPr>
      </p:pic>
      <p:pic>
        <p:nvPicPr>
          <p:cNvPr id="13317" name="Picture 5" descr="C:\Users\Пользователь\Desktop\Отчет Главы за 1 полугодие 2022 г\ФОТО\IMG-20220613-WA0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71546"/>
            <a:ext cx="4500562" cy="2998030"/>
          </a:xfrm>
          <a:prstGeom prst="rect">
            <a:avLst/>
          </a:prstGeom>
          <a:noFill/>
        </p:spPr>
      </p:pic>
      <p:pic>
        <p:nvPicPr>
          <p:cNvPr id="13318" name="Picture 6" descr="C:\Users\Пользователь\Desktop\Отчет Главы за 1 полугодие 2022 г\ФОТО\IMG-20220613-WA01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90296"/>
            <a:ext cx="4905388" cy="3267704"/>
          </a:xfrm>
          <a:prstGeom prst="rect">
            <a:avLst/>
          </a:prstGeom>
          <a:noFill/>
        </p:spPr>
      </p:pic>
      <p:pic>
        <p:nvPicPr>
          <p:cNvPr id="13319" name="Picture 7" descr="C:\Users\Пользователь\Desktop\Отчет Главы за 1 полугодие 2022 г\ФОТО\IMG-20220613-WA0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3452810"/>
            <a:ext cx="2268353" cy="340519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Пользователь\Desktop\Отчет Главы за 1 полугодие 2022 г\ФОТО\IMG-20220613-WA0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62003" cy="3571876"/>
          </a:xfrm>
          <a:prstGeom prst="rect">
            <a:avLst/>
          </a:prstGeom>
          <a:noFill/>
        </p:spPr>
      </p:pic>
      <p:pic>
        <p:nvPicPr>
          <p:cNvPr id="12290" name="Picture 2" descr="C:\Users\Пользователь\Desktop\Отчет Главы за 1 полугодие 2022 г\ФОТО\IMG-20220613-WA00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730" y="3571876"/>
            <a:ext cx="4932269" cy="328612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</a:t>
            </a:r>
            <a:r>
              <a:rPr lang="en-US" dirty="0" smtClean="0"/>
              <a:t>I </a:t>
            </a:r>
            <a:r>
              <a:rPr lang="ru-RU" dirty="0" smtClean="0"/>
              <a:t>полугодии 2022 года было проведено 8 общепоселковых субботников</a:t>
            </a:r>
            <a:endParaRPr lang="ru-RU" dirty="0"/>
          </a:p>
        </p:txBody>
      </p:sp>
      <p:pic>
        <p:nvPicPr>
          <p:cNvPr id="9217" name="Picture 1" descr="C:\Users\Пользователь\Desktop\Отчет Главы за 1 полугодие 2022 г\ФОТО\20220408_1021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00240"/>
            <a:ext cx="3394472" cy="4525963"/>
          </a:xfrm>
          <a:prstGeom prst="rect">
            <a:avLst/>
          </a:prstGeom>
          <a:noFill/>
        </p:spPr>
      </p:pic>
      <p:pic>
        <p:nvPicPr>
          <p:cNvPr id="9218" name="Picture 2" descr="C:\Users\Пользователь\Desktop\Отчет Главы за 1 полугодие 2022 г\ФОТО\20220408_102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714488"/>
            <a:ext cx="3738562" cy="498474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Пользователь\Desktop\Отчет Главы за 1 полугодие 2022 г\ФОТО\IMG-20220419-WA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1" cy="3571876"/>
          </a:xfrm>
          <a:prstGeom prst="rect">
            <a:avLst/>
          </a:prstGeom>
          <a:noFill/>
        </p:spPr>
      </p:pic>
      <p:pic>
        <p:nvPicPr>
          <p:cNvPr id="8194" name="Picture 2" descr="C:\Users\Пользователь\Desktop\Отчет Главы за 1 полугодие 2022 г\ФОТО\IMG-20220419-WA00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499" y="3286124"/>
            <a:ext cx="4762501" cy="357187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tx2"/>
                </a:solidFill>
              </a:rPr>
              <a:t>Вопросы</a:t>
            </a:r>
            <a:endParaRPr lang="ru-RU" sz="6600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2"/>
                </a:solidFill>
              </a:rPr>
              <a:t>формирование, утверждение, исполнение бюджета поселения;</a:t>
            </a:r>
          </a:p>
          <a:p>
            <a:pPr>
              <a:buNone/>
            </a:pPr>
            <a:r>
              <a:rPr lang="ru-RU" sz="3600" dirty="0" smtClean="0">
                <a:solidFill>
                  <a:schemeClr val="tx2"/>
                </a:solidFill>
              </a:rPr>
              <a:t>       • благоустройство территорий населенных пунктов,  обеспечение жизнедеятельности поселения.</a:t>
            </a:r>
            <a:endParaRPr lang="ru-RU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Пользователь\Desktop\Отчет Главы за 1 полугодие 2022 г\ФОТО\IMG-20220419-WA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1" cy="3571876"/>
          </a:xfrm>
          <a:prstGeom prst="rect">
            <a:avLst/>
          </a:prstGeom>
          <a:noFill/>
        </p:spPr>
      </p:pic>
      <p:pic>
        <p:nvPicPr>
          <p:cNvPr id="7171" name="Picture 3" descr="C:\Users\Пользователь\Desktop\Отчет Главы за 1 полугодие 2022 г\ФОТО\20220607_0818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"/>
            <a:ext cx="2928926" cy="3905234"/>
          </a:xfrm>
          <a:prstGeom prst="rect">
            <a:avLst/>
          </a:prstGeom>
          <a:noFill/>
        </p:spPr>
      </p:pic>
      <p:pic>
        <p:nvPicPr>
          <p:cNvPr id="7172" name="Picture 4" descr="C:\Users\Пользователь\Desktop\Отчет Главы за 1 полугодие 2022 г\ФОТО\IMG-20220418-WA0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309934"/>
            <a:ext cx="2661050" cy="354806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5" name="Picture 1" descr="C:\Users\Пользователь\Desktop\Отчет Главы за 1 полугодие 2022 г\ФОТО\IMG-20220419-WA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00108"/>
            <a:ext cx="7429552" cy="557216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В 2022 </a:t>
            </a:r>
            <a:r>
              <a:rPr lang="ru-RU" sz="2400" dirty="0" smtClean="0">
                <a:solidFill>
                  <a:schemeClr val="tx2"/>
                </a:solidFill>
              </a:rPr>
              <a:t>году наш сельский дом культуры принимал активное участие </a:t>
            </a:r>
            <a:r>
              <a:rPr lang="ru-RU" sz="2400" dirty="0" smtClean="0">
                <a:solidFill>
                  <a:schemeClr val="tx2"/>
                </a:solidFill>
              </a:rPr>
              <a:t>и стал победителем в областном конкурсе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smtClean="0">
                <a:solidFill>
                  <a:schemeClr val="tx2"/>
                </a:solidFill>
              </a:rPr>
              <a:t>среди лучших сельских Домов культуры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 lvl="0" algn="ctr">
              <a:buNone/>
            </a:pPr>
            <a:r>
              <a:rPr lang="ru-RU" dirty="0" smtClean="0">
                <a:solidFill>
                  <a:schemeClr val="tx2"/>
                </a:solidFill>
              </a:rPr>
              <a:t>МКУК ВСПОР </a:t>
            </a:r>
            <a:r>
              <a:rPr lang="ru-RU" dirty="0" err="1" smtClean="0">
                <a:solidFill>
                  <a:schemeClr val="tx2"/>
                </a:solidFill>
              </a:rPr>
              <a:t>Волочаевский</a:t>
            </a:r>
            <a:r>
              <a:rPr lang="ru-RU" dirty="0" smtClean="0">
                <a:solidFill>
                  <a:schemeClr val="tx2"/>
                </a:solidFill>
              </a:rPr>
              <a:t> СДК получил денежное вознаграждение в размере 120 тыс. руб. </a:t>
            </a:r>
            <a:r>
              <a:rPr lang="ru-RU" dirty="0" smtClean="0">
                <a:solidFill>
                  <a:schemeClr val="tx2"/>
                </a:solidFill>
              </a:rPr>
              <a:t>Средства были направлены на приобретение компьютера, эргономического стола, шкафа для документов и стульев для посетителей в количестве 10 штук</a:t>
            </a:r>
            <a:endParaRPr lang="ru-RU" dirty="0" smtClean="0">
              <a:solidFill>
                <a:schemeClr val="tx2"/>
              </a:solidFill>
            </a:endParaRPr>
          </a:p>
          <a:p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70658" name="Picture 2" descr="E:\Отчет Главы за 1 полугодие 2022 г\ФОТО\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980728"/>
            <a:ext cx="3888432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8864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МКУК ВСПОР </a:t>
            </a:r>
            <a:r>
              <a:rPr lang="ru-RU" dirty="0" err="1" smtClean="0"/>
              <a:t>Волочаевский</a:t>
            </a:r>
            <a:r>
              <a:rPr lang="ru-RU" dirty="0" smtClean="0"/>
              <a:t> СДК награждён Дипломом </a:t>
            </a:r>
            <a:r>
              <a:rPr lang="en-US" dirty="0" smtClean="0"/>
              <a:t>I</a:t>
            </a:r>
            <a:r>
              <a:rPr lang="ru-RU" dirty="0" smtClean="0"/>
              <a:t> степени в смотре-конкурсе художественной самодеятельности «Родные напевы - 2022»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Поселенческие мероприятия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1" name="Picture 1" descr="C:\Users\Пользователь\Desktop\Отчет Главы за 1 полугодие 2022 г\ФОТО\IMG-20220511-WA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4929190" cy="3283559"/>
          </a:xfrm>
          <a:prstGeom prst="rect">
            <a:avLst/>
          </a:prstGeom>
          <a:noFill/>
        </p:spPr>
      </p:pic>
      <p:pic>
        <p:nvPicPr>
          <p:cNvPr id="15362" name="Picture 2" descr="C:\Users\Пользователь\Desktop\Отчет Главы за 1 полугодие 2022 г\ФОТО\IMG-20220511-WA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4628" y="3827455"/>
            <a:ext cx="4549372" cy="303054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7" name="Picture 1" descr="C:\Users\Пользователь\Desktop\Отчет Главы за 1 полугодие 2022 г\ФОТО\IMG-20220512-WA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81000"/>
            <a:ext cx="4572000" cy="6096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91680" y="0"/>
            <a:ext cx="645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Чествование </a:t>
            </a:r>
            <a:r>
              <a:rPr lang="ru-RU" sz="36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тружеников тыла</a:t>
            </a:r>
            <a:endParaRPr lang="ru-RU" sz="360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43042" y="500042"/>
            <a:ext cx="5715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День защиты детей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70658" name="Picture 2" descr="C:\Users\Пользователь\Desktop\Отчет Главы за 1 полугодие 2022 г\ФОТО\IMG-20220601-WA0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57298"/>
            <a:ext cx="3015423" cy="4525963"/>
          </a:xfrm>
          <a:prstGeom prst="rect">
            <a:avLst/>
          </a:prstGeom>
          <a:noFill/>
        </p:spPr>
      </p:pic>
      <p:pic>
        <p:nvPicPr>
          <p:cNvPr id="70659" name="Picture 3" descr="C:\Users\Пользователь\Desktop\Отчет Главы за 1 полугодие 2022 г\ФОТО\IMG-20220601-WA0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571744"/>
            <a:ext cx="5000628" cy="333114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Пользователь\Desktop\Отчет Главы за 1 полугодие 2022 г\ФОТО\IMG-20220527-WA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3482585" cy="4643446"/>
          </a:xfrm>
          <a:prstGeom prst="rect">
            <a:avLst/>
          </a:prstGeom>
          <a:noFill/>
        </p:spPr>
      </p:pic>
      <p:pic>
        <p:nvPicPr>
          <p:cNvPr id="71683" name="Picture 3" descr="C:\Users\Пользователь\Desktop\Отчет Главы за 1 полугодие 2022 г\ФОТО\IMG-20220527-WA002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643050"/>
            <a:ext cx="4320105" cy="324007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2706" name="Picture 2" descr="C:\Users\Пользователь\Desktop\Отчет Главы за 1 полугодие 2022 г\ФОТО\IMG-20220527-WA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72066" cy="3804050"/>
          </a:xfrm>
          <a:prstGeom prst="rect">
            <a:avLst/>
          </a:prstGeom>
          <a:noFill/>
        </p:spPr>
      </p:pic>
      <p:pic>
        <p:nvPicPr>
          <p:cNvPr id="72707" name="Picture 3" descr="C:\Users\Пользователь\Desktop\Отчет Главы за 1 полугодие 2022 г\ФОТО\IMG-20220527-WA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214686"/>
            <a:ext cx="4857752" cy="364331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85720" y="-142900"/>
            <a:ext cx="8463884" cy="128588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000" b="1" dirty="0" err="1" smtClean="0">
                <a:solidFill>
                  <a:schemeClr val="tx2"/>
                </a:solidFill>
              </a:rPr>
              <a:t>Культурно-досуговая</a:t>
            </a:r>
            <a:r>
              <a:rPr lang="ru-RU" sz="2000" b="1" dirty="0" smtClean="0">
                <a:solidFill>
                  <a:schemeClr val="tx2"/>
                </a:solidFill>
              </a:rPr>
              <a:t> программа летнего отдыха детей «Страна детства». 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6385" name="Picture 1" descr="C:\Users\Пользователь\Desktop\Отчет Главы за 1 полугодие 2022 г\ФОТО\IMG-20220601-WA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4643438" cy="3093207"/>
          </a:xfrm>
          <a:prstGeom prst="rect">
            <a:avLst/>
          </a:prstGeom>
          <a:noFill/>
        </p:spPr>
      </p:pic>
      <p:pic>
        <p:nvPicPr>
          <p:cNvPr id="16386" name="Picture 2" descr="C:\Users\Пользователь\Desktop\Отчет Главы за 1 полугодие 2022 г\ФОТО\IMG-20220601-WA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859969"/>
            <a:ext cx="4500562" cy="299803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Структура Администрации </a:t>
            </a:r>
            <a:r>
              <a:rPr lang="ru-RU" b="1" dirty="0" err="1" smtClean="0">
                <a:solidFill>
                  <a:schemeClr val="tx2"/>
                </a:solidFill>
              </a:rPr>
              <a:t>Волочаевского</a:t>
            </a:r>
            <a:r>
              <a:rPr lang="ru-RU" b="1" dirty="0" smtClean="0">
                <a:solidFill>
                  <a:schemeClr val="tx2"/>
                </a:solidFill>
              </a:rPr>
              <a:t> сельского поселения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ru-RU" sz="3400" b="1" dirty="0" smtClean="0">
                <a:solidFill>
                  <a:schemeClr val="tx2"/>
                </a:solidFill>
              </a:rPr>
              <a:t>Глава Администрации </a:t>
            </a:r>
            <a:r>
              <a:rPr lang="ru-RU" sz="3400" b="1" dirty="0" err="1" smtClean="0">
                <a:solidFill>
                  <a:schemeClr val="tx2"/>
                </a:solidFill>
              </a:rPr>
              <a:t>Волочаевского</a:t>
            </a:r>
            <a:r>
              <a:rPr lang="ru-RU" sz="3400" b="1" dirty="0" smtClean="0">
                <a:solidFill>
                  <a:schemeClr val="tx2"/>
                </a:solidFill>
              </a:rPr>
              <a:t> сельского поселения</a:t>
            </a:r>
          </a:p>
          <a:p>
            <a:r>
              <a:rPr lang="ru-RU" sz="3400" b="1" dirty="0" smtClean="0">
                <a:solidFill>
                  <a:schemeClr val="tx2"/>
                </a:solidFill>
              </a:rPr>
              <a:t>Ведущий специалист   </a:t>
            </a:r>
            <a:r>
              <a:rPr lang="ru-RU" sz="3400" dirty="0" smtClean="0">
                <a:solidFill>
                  <a:schemeClr val="tx2"/>
                </a:solidFill>
              </a:rPr>
              <a:t>по вопросам правовой, кадровой, архивной работы-</a:t>
            </a:r>
            <a:r>
              <a:rPr lang="ru-RU" sz="3400" b="1" dirty="0" smtClean="0">
                <a:solidFill>
                  <a:schemeClr val="tx2"/>
                </a:solidFill>
              </a:rPr>
              <a:t>1ед.</a:t>
            </a:r>
            <a:endParaRPr lang="ru-RU" sz="3400" dirty="0" smtClean="0">
              <a:solidFill>
                <a:schemeClr val="tx2"/>
              </a:solidFill>
            </a:endParaRPr>
          </a:p>
          <a:p>
            <a:r>
              <a:rPr lang="ru-RU" sz="3400" b="1" dirty="0" smtClean="0">
                <a:solidFill>
                  <a:schemeClr val="tx2"/>
                </a:solidFill>
              </a:rPr>
              <a:t>Инспектор </a:t>
            </a:r>
            <a:r>
              <a:rPr lang="ru-RU" sz="3400" dirty="0" smtClean="0">
                <a:solidFill>
                  <a:schemeClr val="tx2"/>
                </a:solidFill>
              </a:rPr>
              <a:t>по вопросам  пожарной безопасности и ЧС,  -</a:t>
            </a:r>
            <a:r>
              <a:rPr lang="ru-RU" sz="3400" b="1" dirty="0" smtClean="0">
                <a:solidFill>
                  <a:schemeClr val="tx2"/>
                </a:solidFill>
              </a:rPr>
              <a:t>0,5 ед.</a:t>
            </a:r>
          </a:p>
          <a:p>
            <a:r>
              <a:rPr lang="ru-RU" sz="3400" b="1" i="1" dirty="0" smtClean="0">
                <a:solidFill>
                  <a:schemeClr val="tx2"/>
                </a:solidFill>
              </a:rPr>
              <a:t>Заведующий сектором (начальник сектора)</a:t>
            </a:r>
            <a:r>
              <a:rPr lang="ru-RU" sz="3400" b="1" dirty="0" smtClean="0">
                <a:solidFill>
                  <a:schemeClr val="tx2"/>
                </a:solidFill>
              </a:rPr>
              <a:t> - </a:t>
            </a:r>
            <a:r>
              <a:rPr lang="ru-RU" sz="3400" dirty="0" smtClean="0">
                <a:solidFill>
                  <a:schemeClr val="tx2"/>
                </a:solidFill>
              </a:rPr>
              <a:t>вопросы формирования, исполнения  бюджета- </a:t>
            </a:r>
            <a:r>
              <a:rPr lang="ru-RU" sz="3400" b="1" dirty="0" smtClean="0">
                <a:solidFill>
                  <a:schemeClr val="tx2"/>
                </a:solidFill>
              </a:rPr>
              <a:t>1 ед.;</a:t>
            </a:r>
            <a:endParaRPr lang="ru-RU" sz="3400" dirty="0" smtClean="0">
              <a:solidFill>
                <a:schemeClr val="tx2"/>
              </a:solidFill>
            </a:endParaRPr>
          </a:p>
          <a:p>
            <a:r>
              <a:rPr lang="ru-RU" sz="3400" b="1" i="1" dirty="0" smtClean="0">
                <a:solidFill>
                  <a:schemeClr val="tx2"/>
                </a:solidFill>
              </a:rPr>
              <a:t>Главный  бухгалтер администрации -1 </a:t>
            </a:r>
            <a:r>
              <a:rPr lang="ru-RU" sz="3400" b="1" dirty="0" smtClean="0">
                <a:solidFill>
                  <a:schemeClr val="tx2"/>
                </a:solidFill>
              </a:rPr>
              <a:t>ед.;</a:t>
            </a:r>
            <a:endParaRPr lang="ru-RU" sz="3400" dirty="0" smtClean="0">
              <a:solidFill>
                <a:schemeClr val="tx2"/>
              </a:solidFill>
            </a:endParaRPr>
          </a:p>
          <a:p>
            <a:r>
              <a:rPr lang="ru-RU" sz="3400" b="1" i="1" dirty="0" smtClean="0">
                <a:solidFill>
                  <a:schemeClr val="tx2"/>
                </a:solidFill>
              </a:rPr>
              <a:t>Специалист первой категории -</a:t>
            </a:r>
            <a:r>
              <a:rPr lang="ru-RU" sz="3400" dirty="0" smtClean="0">
                <a:solidFill>
                  <a:schemeClr val="tx2"/>
                </a:solidFill>
              </a:rPr>
              <a:t>социально -экономическое прогнозирование, муниципальная статистика – </a:t>
            </a:r>
            <a:r>
              <a:rPr lang="ru-RU" sz="3400" b="1" dirty="0" smtClean="0">
                <a:solidFill>
                  <a:schemeClr val="tx2"/>
                </a:solidFill>
              </a:rPr>
              <a:t>0,5 ед.    </a:t>
            </a:r>
            <a:endParaRPr lang="ru-RU" sz="3400" dirty="0" smtClean="0">
              <a:solidFill>
                <a:schemeClr val="tx2"/>
              </a:solidFill>
            </a:endParaRPr>
          </a:p>
          <a:p>
            <a:r>
              <a:rPr lang="ru-RU" sz="3400" b="1" dirty="0" smtClean="0">
                <a:solidFill>
                  <a:schemeClr val="tx2"/>
                </a:solidFill>
              </a:rPr>
              <a:t>Специалист первой категории       </a:t>
            </a:r>
            <a:r>
              <a:rPr lang="ru-RU" sz="3400" dirty="0" smtClean="0">
                <a:solidFill>
                  <a:schemeClr val="tx2"/>
                </a:solidFill>
              </a:rPr>
              <a:t>по вопросам имущественных и земельных отношений -</a:t>
            </a:r>
            <a:r>
              <a:rPr lang="ru-RU" sz="3400" b="1" i="1" dirty="0" smtClean="0">
                <a:solidFill>
                  <a:schemeClr val="tx2"/>
                </a:solidFill>
              </a:rPr>
              <a:t> 1 </a:t>
            </a:r>
            <a:r>
              <a:rPr lang="ru-RU" sz="3400" b="1" dirty="0" smtClean="0">
                <a:solidFill>
                  <a:schemeClr val="tx2"/>
                </a:solidFill>
              </a:rPr>
              <a:t>ед.;</a:t>
            </a:r>
            <a:r>
              <a:rPr lang="ru-RU" sz="3400" dirty="0" smtClean="0">
                <a:solidFill>
                  <a:schemeClr val="tx2"/>
                </a:solidFill>
              </a:rPr>
              <a:t> </a:t>
            </a:r>
          </a:p>
          <a:p>
            <a:r>
              <a:rPr lang="ru-RU" sz="3400" b="1" dirty="0" smtClean="0">
                <a:solidFill>
                  <a:schemeClr val="tx2"/>
                </a:solidFill>
              </a:rPr>
              <a:t>Специалист первой категории  </a:t>
            </a:r>
            <a:r>
              <a:rPr lang="ru-RU" sz="3400" dirty="0" smtClean="0">
                <a:solidFill>
                  <a:schemeClr val="tx2"/>
                </a:solidFill>
              </a:rPr>
              <a:t>по вопросам муниципального хозяйства, благоустройства,-</a:t>
            </a:r>
            <a:r>
              <a:rPr lang="ru-RU" sz="3400" b="1" i="1" dirty="0" smtClean="0">
                <a:solidFill>
                  <a:schemeClr val="tx2"/>
                </a:solidFill>
              </a:rPr>
              <a:t> 1 </a:t>
            </a:r>
            <a:r>
              <a:rPr lang="ru-RU" sz="3400" b="1" dirty="0" smtClean="0">
                <a:solidFill>
                  <a:schemeClr val="tx2"/>
                </a:solidFill>
              </a:rPr>
              <a:t>ед.;</a:t>
            </a:r>
            <a:r>
              <a:rPr lang="ru-RU" sz="3400" dirty="0" smtClean="0">
                <a:solidFill>
                  <a:schemeClr val="tx2"/>
                </a:solidFill>
              </a:rPr>
              <a:t> </a:t>
            </a:r>
          </a:p>
          <a:p>
            <a:r>
              <a:rPr lang="ru-RU" sz="3400" b="1" i="1" dirty="0" smtClean="0">
                <a:solidFill>
                  <a:schemeClr val="tx2"/>
                </a:solidFill>
              </a:rPr>
              <a:t>Инспектор ВУС</a:t>
            </a:r>
            <a:r>
              <a:rPr lang="ru-RU" sz="3400" b="1" dirty="0" smtClean="0">
                <a:solidFill>
                  <a:schemeClr val="tx2"/>
                </a:solidFill>
              </a:rPr>
              <a:t> -0.4 ед.</a:t>
            </a:r>
            <a:endParaRPr lang="ru-RU" sz="3400" dirty="0" smtClean="0">
              <a:solidFill>
                <a:schemeClr val="tx2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285728"/>
            <a:ext cx="842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День Памяти и скорби</a:t>
            </a:r>
            <a:endParaRPr lang="ru-RU" sz="4000" dirty="0"/>
          </a:p>
        </p:txBody>
      </p:sp>
      <p:pic>
        <p:nvPicPr>
          <p:cNvPr id="68610" name="Picture 2" descr="C:\Users\Пользователь\Desktop\Отчет Главы за 1 полугодие 2022 г\ФОТО\IMG-20220622-WA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3143240" cy="4190987"/>
          </a:xfrm>
          <a:prstGeom prst="rect">
            <a:avLst/>
          </a:prstGeom>
          <a:noFill/>
        </p:spPr>
      </p:pic>
      <p:pic>
        <p:nvPicPr>
          <p:cNvPr id="68611" name="Picture 3" descr="C:\Users\Пользователь\Desktop\Отчет Главы за 1 полугодие 2022 г\ФОТО\IMG-20220622-WA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928802"/>
            <a:ext cx="3518306" cy="469107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 descr="C:\Users\Пользователь\Desktop\Отчет Главы за 1 полугодие 2022 г\ФОТО\IMG-20220622-WA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8"/>
            <a:ext cx="3625463" cy="4833950"/>
          </a:xfrm>
          <a:prstGeom prst="rect">
            <a:avLst/>
          </a:prstGeom>
          <a:noFill/>
        </p:spPr>
      </p:pic>
      <p:pic>
        <p:nvPicPr>
          <p:cNvPr id="69635" name="Picture 3" descr="C:\Users\Пользователь\Desktop\Отчет Главы за 1 полугодие 2022 г\ФОТО\IMG-20220622-WA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142984"/>
            <a:ext cx="4018370" cy="535782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5" name="Picture 1" descr="C:\Users\Пользователь\Desktop\Отчет Главы за 1 полугодие 2022 г\ФОТО\IMG-20220710-WA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5426" y="3214686"/>
            <a:ext cx="5458574" cy="36433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58" y="214290"/>
            <a:ext cx="8643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День Семьи, Любви и Верности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2" name="Picture 2" descr="C:\Users\Пользователь\Desktop\Отчет Главы за 1 полугодие 2022 г\ФОТО\IMG_20220713_111733_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8670"/>
            <a:ext cx="3357554" cy="503043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льзователь\Desktop\Отчет Главы за 1 полугодие 2022 г\ФОТО\IMG-20220707-WA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412776"/>
            <a:ext cx="4032448" cy="53765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188640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2022 году в </a:t>
            </a:r>
            <a:r>
              <a:rPr lang="ru-RU" dirty="0" err="1" smtClean="0"/>
              <a:t>Волочаевском</a:t>
            </a:r>
            <a:r>
              <a:rPr lang="ru-RU" dirty="0" smtClean="0"/>
              <a:t> сельском поселении был проведён смотр-конкурс на лучшее благоустройство территории двора, придомовой территории и на лучшее благоустройство организации на территории </a:t>
            </a:r>
            <a:r>
              <a:rPr lang="ru-RU" dirty="0" err="1" smtClean="0"/>
              <a:t>Волочаевского</a:t>
            </a:r>
            <a:r>
              <a:rPr lang="ru-RU" dirty="0" smtClean="0"/>
              <a:t> сельского поселения. 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Задачи на </a:t>
            </a:r>
            <a:r>
              <a:rPr lang="en-US" b="1" dirty="0" smtClean="0">
                <a:solidFill>
                  <a:schemeClr val="tx2"/>
                </a:solidFill>
              </a:rPr>
              <a:t>II</a:t>
            </a:r>
            <a:r>
              <a:rPr lang="ru-RU" b="1" dirty="0" smtClean="0">
                <a:solidFill>
                  <a:schemeClr val="tx2"/>
                </a:solidFill>
              </a:rPr>
              <a:t> полугодие </a:t>
            </a:r>
            <a:r>
              <a:rPr lang="ru-RU" b="1" dirty="0" smtClean="0">
                <a:solidFill>
                  <a:schemeClr val="tx2"/>
                </a:solidFill>
              </a:rPr>
              <a:t>2022 года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Наша цель конечно же  - исполнение всех возложенных на администрацию полномочий в рамках имеющихся финансовых возможностей.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Благоустройство </a:t>
            </a:r>
            <a:r>
              <a:rPr lang="ru-RU" dirty="0" smtClean="0">
                <a:solidFill>
                  <a:schemeClr val="tx2"/>
                </a:solidFill>
              </a:rPr>
              <a:t>населенных </a:t>
            </a:r>
            <a:r>
              <a:rPr lang="ru-RU" dirty="0" smtClean="0">
                <a:solidFill>
                  <a:schemeClr val="tx2"/>
                </a:solidFill>
              </a:rPr>
              <a:t>пунктов;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Участие в губернаторском проекте «Сделаем вместе».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5536" y="908720"/>
            <a:ext cx="7992888" cy="568863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6004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3600" dirty="0" smtClean="0">
                <a:solidFill>
                  <a:schemeClr val="tx2"/>
                </a:solidFill>
              </a:rPr>
              <a:t>В </a:t>
            </a:r>
            <a:r>
              <a:rPr lang="en-US" sz="3600" dirty="0" smtClean="0">
                <a:solidFill>
                  <a:schemeClr val="tx2"/>
                </a:solidFill>
              </a:rPr>
              <a:t>I</a:t>
            </a:r>
            <a:r>
              <a:rPr lang="ru-RU" sz="3600" dirty="0" smtClean="0">
                <a:solidFill>
                  <a:schemeClr val="tx2"/>
                </a:solidFill>
              </a:rPr>
              <a:t> полугодии 2022 года поступило 10 устных обращений граждан разного характера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tx2"/>
                </a:solidFill>
              </a:rPr>
              <a:t>Справки, нотариат</a:t>
            </a:r>
            <a:endParaRPr lang="ru-RU" sz="6000" b="1" dirty="0">
              <a:solidFill>
                <a:schemeClr val="tx2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3212976"/>
            <a:ext cx="4038600" cy="331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2272" cy="4709120"/>
          </a:xfrm>
          <a:solidFill>
            <a:schemeClr val="bg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dirty="0" smtClean="0">
                <a:solidFill>
                  <a:schemeClr val="tx2"/>
                </a:solidFill>
              </a:rPr>
              <a:t>   </a:t>
            </a:r>
            <a:r>
              <a:rPr lang="ru-RU" sz="3600" dirty="0" smtClean="0">
                <a:solidFill>
                  <a:schemeClr val="tx2"/>
                </a:solidFill>
              </a:rPr>
              <a:t>Выдано более 84 справок.</a:t>
            </a:r>
          </a:p>
          <a:p>
            <a:pPr>
              <a:buNone/>
            </a:pPr>
            <a:r>
              <a:rPr lang="ru-RU" sz="3600" dirty="0" smtClean="0">
                <a:solidFill>
                  <a:schemeClr val="tx2"/>
                </a:solidFill>
              </a:rPr>
              <a:t>Совершено 39 нотариальных действий</a:t>
            </a:r>
            <a:endParaRPr lang="ru-RU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Нормотворческая деятельность 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Принято 106 нормативных актов, из них: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91 постановление; 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15 распоряжений.  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tx2"/>
                </a:solidFill>
              </a:rPr>
              <a:t>         Для обнародования нормативных правовых актов используются информационные стенды и информационные бюллетени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Собрание депутатов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На сегодняшний день работу совершают 10 депутатов 5 созыва. Проведено 3 заседания Собрания депутатов, на которых было рассмотрено и принято 8 решений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Собрание депутатов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5778" name="Picture 2" descr="C:\Users\Пользователь\Desktop\Отчет Главы за 1 полугодие 2022 г\ФОТО\IMG-20220601-WA0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714487"/>
            <a:ext cx="3571900" cy="4762533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599</TotalTime>
  <Words>1082</Words>
  <Application>Microsoft Office PowerPoint</Application>
  <PresentationFormat>Экран (4:3)</PresentationFormat>
  <Paragraphs>108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28 июля 2022 г. Отчет  Главы Администрации Волочаевского сельского поселения   за I полугодие 2022 года</vt:lpstr>
      <vt:lpstr>Слайд 2</vt:lpstr>
      <vt:lpstr>Вопросы</vt:lpstr>
      <vt:lpstr>Структура Администрации Волочаевского сельского поселения</vt:lpstr>
      <vt:lpstr>Слайд 5</vt:lpstr>
      <vt:lpstr>Справки, нотариат</vt:lpstr>
      <vt:lpstr>Нормотворческая деятельность </vt:lpstr>
      <vt:lpstr>Собрание депутатов</vt:lpstr>
      <vt:lpstr>Собрание депутатов</vt:lpstr>
      <vt:lpstr>Слайд 10</vt:lpstr>
      <vt:lpstr>Слайд 11</vt:lpstr>
      <vt:lpstr>Слайд 12</vt:lpstr>
      <vt:lpstr>Налоговые и неналоговые доходы бюджета Волочаевского сельского поселения</vt:lpstr>
      <vt:lpstr>Безвозмездные поступления</vt:lpstr>
      <vt:lpstr>Собственные налоги </vt:lpstr>
      <vt:lpstr>Расходы бюджета </vt:lpstr>
      <vt:lpstr>Направления расхода бюджета</vt:lpstr>
      <vt:lpstr>Установлено всего 7 фонарей:  в п.Волочаевский по ул. Октябрьская  -3 штуки, по ул. Сердюкова -4 штуки . Было заменено более 25 ламп уличного освещения</vt:lpstr>
      <vt:lpstr>Занятость несовершеннолетних </vt:lpstr>
      <vt:lpstr> </vt:lpstr>
      <vt:lpstr>Социальная политика</vt:lpstr>
      <vt:lpstr>Органы местного самоуправления</vt:lpstr>
      <vt:lpstr>Административная работа</vt:lpstr>
      <vt:lpstr>Слайд 24</vt:lpstr>
      <vt:lpstr>Слайд 25</vt:lpstr>
      <vt:lpstr>Слайд 26</vt:lpstr>
      <vt:lpstr>Слайд 27</vt:lpstr>
      <vt:lpstr>В I полугодии 2022 года было проведено 8 общепоселковых субботников</vt:lpstr>
      <vt:lpstr>Слайд 29</vt:lpstr>
      <vt:lpstr>Слайд 30</vt:lpstr>
      <vt:lpstr>Слайд 31</vt:lpstr>
      <vt:lpstr>В 2022 году наш сельский дом культуры принимал активное участие и стал победителем в областном конкурсе среди лучших сельских Домов культуры</vt:lpstr>
      <vt:lpstr>Слайд 33</vt:lpstr>
      <vt:lpstr>Поселенческие мероприятия</vt:lpstr>
      <vt:lpstr>Слайд 35</vt:lpstr>
      <vt:lpstr>Слайд 36</vt:lpstr>
      <vt:lpstr>Слайд 37</vt:lpstr>
      <vt:lpstr>Слайд 38</vt:lpstr>
      <vt:lpstr>Культурно-досуговая программа летнего отдыха детей «Страна детства». </vt:lpstr>
      <vt:lpstr>Слайд 40</vt:lpstr>
      <vt:lpstr>Слайд 41</vt:lpstr>
      <vt:lpstr>Слайд 42</vt:lpstr>
      <vt:lpstr>Слайд 43</vt:lpstr>
      <vt:lpstr>Задачи на II полугодие 2022 года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Главы Администрации Волочаевского сельского поселения по итогам работы за 2018 год</dc:title>
  <dc:creator>Пользователь Windows</dc:creator>
  <cp:lastModifiedBy>Пользователь Windows</cp:lastModifiedBy>
  <cp:revision>80</cp:revision>
  <dcterms:created xsi:type="dcterms:W3CDTF">2019-02-20T07:08:24Z</dcterms:created>
  <dcterms:modified xsi:type="dcterms:W3CDTF">2022-07-27T12:31:04Z</dcterms:modified>
</cp:coreProperties>
</file>